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8" r:id="rId1"/>
  </p:sldMasterIdLst>
  <p:notesMasterIdLst>
    <p:notesMasterId r:id="rId26"/>
  </p:notesMasterIdLst>
  <p:sldIdLst>
    <p:sldId id="257" r:id="rId2"/>
    <p:sldId id="281" r:id="rId3"/>
    <p:sldId id="285" r:id="rId4"/>
    <p:sldId id="283" r:id="rId5"/>
    <p:sldId id="286" r:id="rId6"/>
    <p:sldId id="295" r:id="rId7"/>
    <p:sldId id="284" r:id="rId8"/>
    <p:sldId id="291" r:id="rId9"/>
    <p:sldId id="297" r:id="rId10"/>
    <p:sldId id="287" r:id="rId11"/>
    <p:sldId id="298" r:id="rId12"/>
    <p:sldId id="290" r:id="rId13"/>
    <p:sldId id="265" r:id="rId14"/>
    <p:sldId id="269" r:id="rId15"/>
    <p:sldId id="300" r:id="rId16"/>
    <p:sldId id="261" r:id="rId17"/>
    <p:sldId id="304" r:id="rId18"/>
    <p:sldId id="305" r:id="rId19"/>
    <p:sldId id="303" r:id="rId20"/>
    <p:sldId id="256" r:id="rId21"/>
    <p:sldId id="301" r:id="rId22"/>
    <p:sldId id="302" r:id="rId23"/>
    <p:sldId id="260" r:id="rId24"/>
    <p:sldId id="259"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3" autoAdjust="0"/>
    <p:restoredTop sz="94529"/>
  </p:normalViewPr>
  <p:slideViewPr>
    <p:cSldViewPr snapToGrid="0">
      <p:cViewPr varScale="1">
        <p:scale>
          <a:sx n="91" d="100"/>
          <a:sy n="91" d="100"/>
        </p:scale>
        <p:origin x="208" y="5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B74B9C6-31F3-437A-847B-FD52F087260D}" type="datetimeFigureOut">
              <a:rPr lang="en-US" smtClean="0"/>
              <a:t>5/24/20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B9A8A34-CDCE-4AEF-8C93-5F82AB4224D7}" type="slidenum">
              <a:rPr lang="en-US" smtClean="0"/>
              <a:t>‹#›</a:t>
            </a:fld>
            <a:endParaRPr lang="en-US"/>
          </a:p>
        </p:txBody>
      </p:sp>
    </p:spTree>
    <p:extLst>
      <p:ext uri="{BB962C8B-B14F-4D97-AF65-F5344CB8AC3E}">
        <p14:creationId xmlns:p14="http://schemas.microsoft.com/office/powerpoint/2010/main" val="30967295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More of the arrests were for minor offenses(Misdemeanor)</a:t>
            </a:r>
          </a:p>
        </p:txBody>
      </p:sp>
      <p:sp>
        <p:nvSpPr>
          <p:cNvPr id="4" name="Slide Number Placeholder 3"/>
          <p:cNvSpPr>
            <a:spLocks noGrp="1"/>
          </p:cNvSpPr>
          <p:nvPr>
            <p:ph type="sldNum" sz="quarter" idx="5"/>
          </p:nvPr>
        </p:nvSpPr>
        <p:spPr/>
        <p:txBody>
          <a:bodyPr/>
          <a:lstStyle/>
          <a:p>
            <a:fld id="{5B9A8A34-CDCE-4AEF-8C93-5F82AB4224D7}" type="slidenum">
              <a:rPr lang="en-US" smtClean="0"/>
              <a:t>5</a:t>
            </a:fld>
            <a:endParaRPr lang="en-US"/>
          </a:p>
        </p:txBody>
      </p:sp>
    </p:spTree>
    <p:extLst>
      <p:ext uri="{BB962C8B-B14F-4D97-AF65-F5344CB8AC3E}">
        <p14:creationId xmlns:p14="http://schemas.microsoft.com/office/powerpoint/2010/main" val="14426268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Assaults 3 &amp; related offenses to the list of most frequently occurring arrests by description</a:t>
            </a:r>
          </a:p>
        </p:txBody>
      </p:sp>
      <p:sp>
        <p:nvSpPr>
          <p:cNvPr id="4" name="Slide Number Placeholder 3"/>
          <p:cNvSpPr>
            <a:spLocks noGrp="1"/>
          </p:cNvSpPr>
          <p:nvPr>
            <p:ph type="sldNum" sz="quarter" idx="5"/>
          </p:nvPr>
        </p:nvSpPr>
        <p:spPr/>
        <p:txBody>
          <a:bodyPr/>
          <a:lstStyle/>
          <a:p>
            <a:fld id="{5B9A8A34-CDCE-4AEF-8C93-5F82AB4224D7}" type="slidenum">
              <a:rPr lang="en-US" smtClean="0"/>
              <a:t>6</a:t>
            </a:fld>
            <a:endParaRPr lang="en-US"/>
          </a:p>
        </p:txBody>
      </p:sp>
    </p:spTree>
    <p:extLst>
      <p:ext uri="{BB962C8B-B14F-4D97-AF65-F5344CB8AC3E}">
        <p14:creationId xmlns:p14="http://schemas.microsoft.com/office/powerpoint/2010/main" val="27756474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Brooklyn recorded the highest number of arrests. Analysis shows that Staten Island is the safest Borough in New York City.</a:t>
            </a:r>
          </a:p>
        </p:txBody>
      </p:sp>
      <p:sp>
        <p:nvSpPr>
          <p:cNvPr id="4" name="Slide Number Placeholder 3"/>
          <p:cNvSpPr>
            <a:spLocks noGrp="1"/>
          </p:cNvSpPr>
          <p:nvPr>
            <p:ph type="sldNum" sz="quarter" idx="5"/>
          </p:nvPr>
        </p:nvSpPr>
        <p:spPr/>
        <p:txBody>
          <a:bodyPr/>
          <a:lstStyle/>
          <a:p>
            <a:fld id="{5B9A8A34-CDCE-4AEF-8C93-5F82AB4224D7}" type="slidenum">
              <a:rPr lang="en-US" smtClean="0"/>
              <a:t>7</a:t>
            </a:fld>
            <a:endParaRPr lang="en-US"/>
          </a:p>
        </p:txBody>
      </p:sp>
    </p:spTree>
    <p:extLst>
      <p:ext uri="{BB962C8B-B14F-4D97-AF65-F5344CB8AC3E}">
        <p14:creationId xmlns:p14="http://schemas.microsoft.com/office/powerpoint/2010/main" val="27804383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According to the most recent ACS, the racial composition of New York City was:</a:t>
            </a:r>
          </a:p>
          <a:p>
            <a:r>
              <a:rPr lang="en-US" sz="1200" b="0" i="0" kern="1200" dirty="0">
                <a:solidFill>
                  <a:schemeClr val="tx1"/>
                </a:solidFill>
                <a:effectLst/>
                <a:latin typeface="+mn-lt"/>
                <a:ea typeface="+mn-ea"/>
                <a:cs typeface="+mn-cs"/>
              </a:rPr>
              <a:t>White: 42.67%, Black or African American: 24.27%, Other race: 15.12%, Asian: 13.95%, Two or more races: 3.51%, Native American: 0.43%, Native Hawaiian or Pacific Islander: 0.05% as shown </a:t>
            </a:r>
          </a:p>
          <a:p>
            <a:endParaRPr lang="en-US" dirty="0"/>
          </a:p>
        </p:txBody>
      </p:sp>
      <p:sp>
        <p:nvSpPr>
          <p:cNvPr id="4" name="Slide Number Placeholder 3"/>
          <p:cNvSpPr>
            <a:spLocks noGrp="1"/>
          </p:cNvSpPr>
          <p:nvPr>
            <p:ph type="sldNum" sz="quarter" idx="5"/>
          </p:nvPr>
        </p:nvSpPr>
        <p:spPr/>
        <p:txBody>
          <a:bodyPr/>
          <a:lstStyle/>
          <a:p>
            <a:fld id="{5B9A8A34-CDCE-4AEF-8C93-5F82AB4224D7}" type="slidenum">
              <a:rPr lang="en-US" smtClean="0"/>
              <a:t>8</a:t>
            </a:fld>
            <a:endParaRPr lang="en-US"/>
          </a:p>
        </p:txBody>
      </p:sp>
    </p:spTree>
    <p:extLst>
      <p:ext uri="{BB962C8B-B14F-4D97-AF65-F5344CB8AC3E}">
        <p14:creationId xmlns:p14="http://schemas.microsoft.com/office/powerpoint/2010/main" val="13005055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Brooklyn recorded the highest number of arrests. Analysis shows that Staten Island is the safest Borough in New York City.</a:t>
            </a:r>
          </a:p>
        </p:txBody>
      </p:sp>
      <p:sp>
        <p:nvSpPr>
          <p:cNvPr id="4" name="Slide Number Placeholder 3"/>
          <p:cNvSpPr>
            <a:spLocks noGrp="1"/>
          </p:cNvSpPr>
          <p:nvPr>
            <p:ph type="sldNum" sz="quarter" idx="5"/>
          </p:nvPr>
        </p:nvSpPr>
        <p:spPr/>
        <p:txBody>
          <a:bodyPr/>
          <a:lstStyle/>
          <a:p>
            <a:fld id="{5B9A8A34-CDCE-4AEF-8C93-5F82AB4224D7}" type="slidenum">
              <a:rPr lang="en-US" smtClean="0"/>
              <a:t>9</a:t>
            </a:fld>
            <a:endParaRPr lang="en-US"/>
          </a:p>
        </p:txBody>
      </p:sp>
    </p:spTree>
    <p:extLst>
      <p:ext uri="{BB962C8B-B14F-4D97-AF65-F5344CB8AC3E}">
        <p14:creationId xmlns:p14="http://schemas.microsoft.com/office/powerpoint/2010/main" val="6163529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approximately 4 times more males arrested than females</a:t>
            </a:r>
          </a:p>
        </p:txBody>
      </p:sp>
      <p:sp>
        <p:nvSpPr>
          <p:cNvPr id="4" name="Slide Number Placeholder 3"/>
          <p:cNvSpPr>
            <a:spLocks noGrp="1"/>
          </p:cNvSpPr>
          <p:nvPr>
            <p:ph type="sldNum" sz="quarter" idx="5"/>
          </p:nvPr>
        </p:nvSpPr>
        <p:spPr/>
        <p:txBody>
          <a:bodyPr/>
          <a:lstStyle/>
          <a:p>
            <a:fld id="{5B9A8A34-CDCE-4AEF-8C93-5F82AB4224D7}" type="slidenum">
              <a:rPr lang="en-US" smtClean="0"/>
              <a:t>10</a:t>
            </a:fld>
            <a:endParaRPr lang="en-US"/>
          </a:p>
        </p:txBody>
      </p:sp>
    </p:spTree>
    <p:extLst>
      <p:ext uri="{BB962C8B-B14F-4D97-AF65-F5344CB8AC3E}">
        <p14:creationId xmlns:p14="http://schemas.microsoft.com/office/powerpoint/2010/main" val="9454432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approximately 4 times more males arrested than females</a:t>
            </a:r>
          </a:p>
        </p:txBody>
      </p:sp>
      <p:sp>
        <p:nvSpPr>
          <p:cNvPr id="4" name="Slide Number Placeholder 3"/>
          <p:cNvSpPr>
            <a:spLocks noGrp="1"/>
          </p:cNvSpPr>
          <p:nvPr>
            <p:ph type="sldNum" sz="quarter" idx="5"/>
          </p:nvPr>
        </p:nvSpPr>
        <p:spPr/>
        <p:txBody>
          <a:bodyPr/>
          <a:lstStyle/>
          <a:p>
            <a:fld id="{5B9A8A34-CDCE-4AEF-8C93-5F82AB4224D7}" type="slidenum">
              <a:rPr lang="en-US" smtClean="0"/>
              <a:t>11</a:t>
            </a:fld>
            <a:endParaRPr lang="en-US"/>
          </a:p>
        </p:txBody>
      </p:sp>
    </p:spTree>
    <p:extLst>
      <p:ext uri="{BB962C8B-B14F-4D97-AF65-F5344CB8AC3E}">
        <p14:creationId xmlns:p14="http://schemas.microsoft.com/office/powerpoint/2010/main" val="36669567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chart shows a gradual decline in Arrests during the year. With January having the highest arrests, with a high and steady level in March, May, July . December have the lowest Arrests.</a:t>
            </a:r>
          </a:p>
        </p:txBody>
      </p:sp>
      <p:sp>
        <p:nvSpPr>
          <p:cNvPr id="4" name="Slide Number Placeholder 3"/>
          <p:cNvSpPr>
            <a:spLocks noGrp="1"/>
          </p:cNvSpPr>
          <p:nvPr>
            <p:ph type="sldNum" sz="quarter" idx="5"/>
          </p:nvPr>
        </p:nvSpPr>
        <p:spPr/>
        <p:txBody>
          <a:bodyPr/>
          <a:lstStyle/>
          <a:p>
            <a:fld id="{5B9A8A34-CDCE-4AEF-8C93-5F82AB4224D7}" type="slidenum">
              <a:rPr lang="en-US" smtClean="0"/>
              <a:t>12</a:t>
            </a:fld>
            <a:endParaRPr lang="en-US"/>
          </a:p>
        </p:txBody>
      </p:sp>
    </p:spTree>
    <p:extLst>
      <p:ext uri="{BB962C8B-B14F-4D97-AF65-F5344CB8AC3E}">
        <p14:creationId xmlns:p14="http://schemas.microsoft.com/office/powerpoint/2010/main" val="9379595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B9A8A34-CDCE-4AEF-8C93-5F82AB4224D7}" type="slidenum">
              <a:rPr lang="en-US" smtClean="0"/>
              <a:t>13</a:t>
            </a:fld>
            <a:endParaRPr lang="en-US"/>
          </a:p>
        </p:txBody>
      </p:sp>
    </p:spTree>
    <p:extLst>
      <p:ext uri="{BB962C8B-B14F-4D97-AF65-F5344CB8AC3E}">
        <p14:creationId xmlns:p14="http://schemas.microsoft.com/office/powerpoint/2010/main" val="280621379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F2697B87-7C27-436B-AA2F-DB7D49B83A76}" type="datetimeFigureOut">
              <a:rPr lang="en-US" smtClean="0"/>
              <a:t>5/24/20</a:t>
            </a:fld>
            <a:endParaRPr lang="en-US"/>
          </a:p>
        </p:txBody>
      </p:sp>
      <p:sp>
        <p:nvSpPr>
          <p:cNvPr id="5" name="Footer Placeholder 4"/>
          <p:cNvSpPr>
            <a:spLocks noGrp="1"/>
          </p:cNvSpPr>
          <p:nvPr>
            <p:ph type="ftr" sz="quarter" idx="11"/>
          </p:nvPr>
        </p:nvSpPr>
        <p:spPr>
          <a:xfrm>
            <a:off x="2692397" y="5037663"/>
            <a:ext cx="5214635" cy="279400"/>
          </a:xfrm>
        </p:spPr>
        <p:txBody>
          <a:bodyPr/>
          <a:lstStyle/>
          <a:p>
            <a:endParaRPr lang="en-US"/>
          </a:p>
        </p:txBody>
      </p:sp>
      <p:sp>
        <p:nvSpPr>
          <p:cNvPr id="6" name="Slide Number Placeholder 5"/>
          <p:cNvSpPr>
            <a:spLocks noGrp="1"/>
          </p:cNvSpPr>
          <p:nvPr>
            <p:ph type="sldNum" sz="quarter" idx="12"/>
          </p:nvPr>
        </p:nvSpPr>
        <p:spPr>
          <a:xfrm>
            <a:off x="8956900" y="5037663"/>
            <a:ext cx="551167" cy="279400"/>
          </a:xfrm>
        </p:spPr>
        <p:txBody>
          <a:bodyPr/>
          <a:lstStyle/>
          <a:p>
            <a:fld id="{E58F439F-4885-425D-96EF-6533235E0A2F}" type="slidenum">
              <a:rPr lang="en-US" smtClean="0"/>
              <a:t>‹#›</a:t>
            </a:fld>
            <a:endParaRPr lang="en-US"/>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3280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2697B87-7C27-436B-AA2F-DB7D49B83A76}" type="datetimeFigureOut">
              <a:rPr lang="en-US" smtClean="0"/>
              <a:t>5/24/20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58F439F-4885-425D-96EF-6533235E0A2F}" type="slidenum">
              <a:rPr lang="en-US" smtClean="0"/>
              <a:t>‹#›</a:t>
            </a:fld>
            <a:endParaRPr lang="en-US"/>
          </a:p>
        </p:txBody>
      </p:sp>
    </p:spTree>
    <p:extLst>
      <p:ext uri="{BB962C8B-B14F-4D97-AF65-F5344CB8AC3E}">
        <p14:creationId xmlns:p14="http://schemas.microsoft.com/office/powerpoint/2010/main" val="40462771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2697B87-7C27-436B-AA2F-DB7D49B83A76}" type="datetimeFigureOut">
              <a:rPr lang="en-US" smtClean="0"/>
              <a:t>5/24/20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8F439F-4885-425D-96EF-6533235E0A2F}" type="slidenum">
              <a:rPr lang="en-US" smtClean="0"/>
              <a:t>‹#›</a:t>
            </a:fld>
            <a:endParaRPr lang="en-US"/>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095117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2697B87-7C27-436B-AA2F-DB7D49B83A76}" type="datetimeFigureOut">
              <a:rPr lang="en-US" smtClean="0"/>
              <a:t>5/24/20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8F439F-4885-425D-96EF-6533235E0A2F}" type="slidenum">
              <a:rPr lang="en-US" smtClean="0"/>
              <a:t>‹#›</a:t>
            </a:fld>
            <a:endParaRPr lang="en-US"/>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363139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2697B87-7C27-436B-AA2F-DB7D49B83A76}" type="datetimeFigureOut">
              <a:rPr lang="en-US" smtClean="0"/>
              <a:t>5/24/20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8F439F-4885-425D-96EF-6533235E0A2F}" type="slidenum">
              <a:rPr lang="en-US" smtClean="0"/>
              <a:t>‹#›</a:t>
            </a:fld>
            <a:endParaRPr lang="en-US"/>
          </a:p>
        </p:txBody>
      </p:sp>
    </p:spTree>
    <p:extLst>
      <p:ext uri="{BB962C8B-B14F-4D97-AF65-F5344CB8AC3E}">
        <p14:creationId xmlns:p14="http://schemas.microsoft.com/office/powerpoint/2010/main" val="88567400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2697B87-7C27-436B-AA2F-DB7D49B83A76}" type="datetimeFigureOut">
              <a:rPr lang="en-US" smtClean="0"/>
              <a:t>5/24/20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8F439F-4885-425D-96EF-6533235E0A2F}" type="slidenum">
              <a:rPr lang="en-US" smtClean="0"/>
              <a:t>‹#›</a:t>
            </a:fld>
            <a:endParaRPr lang="en-US"/>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401516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2697B87-7C27-436B-AA2F-DB7D49B83A76}" type="datetimeFigureOut">
              <a:rPr lang="en-US" smtClean="0"/>
              <a:t>5/24/20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8F439F-4885-425D-96EF-6533235E0A2F}" type="slidenum">
              <a:rPr lang="en-US" smtClean="0"/>
              <a:t>‹#›</a:t>
            </a:fld>
            <a:endParaRPr lang="en-US"/>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395840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2697B87-7C27-436B-AA2F-DB7D49B83A76}" type="datetimeFigureOut">
              <a:rPr lang="en-US" smtClean="0"/>
              <a:t>5/24/20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8F439F-4885-425D-96EF-6533235E0A2F}" type="slidenum">
              <a:rPr lang="en-US" smtClean="0"/>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2954332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2697B87-7C27-436B-AA2F-DB7D49B83A76}" type="datetimeFigureOut">
              <a:rPr lang="en-US" smtClean="0"/>
              <a:t>5/24/20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8F439F-4885-425D-96EF-6533235E0A2F}" type="slidenum">
              <a:rPr lang="en-US" smtClean="0"/>
              <a:t>‹#›</a:t>
            </a:fld>
            <a:endParaRPr lang="en-US"/>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138902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2697B87-7C27-436B-AA2F-DB7D49B83A76}" type="datetimeFigureOut">
              <a:rPr lang="en-US" smtClean="0"/>
              <a:t>5/24/20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8F439F-4885-425D-96EF-6533235E0A2F}" type="slidenum">
              <a:rPr lang="en-US" smtClean="0"/>
              <a:t>‹#›</a:t>
            </a:fld>
            <a:endParaRPr lang="en-US"/>
          </a:p>
        </p:txBody>
      </p:sp>
    </p:spTree>
    <p:extLst>
      <p:ext uri="{BB962C8B-B14F-4D97-AF65-F5344CB8AC3E}">
        <p14:creationId xmlns:p14="http://schemas.microsoft.com/office/powerpoint/2010/main" val="2585641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2697B87-7C27-436B-AA2F-DB7D49B83A76}" type="datetimeFigureOut">
              <a:rPr lang="en-US" smtClean="0"/>
              <a:t>5/24/20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8F439F-4885-425D-96EF-6533235E0A2F}" type="slidenum">
              <a:rPr lang="en-US" smtClean="0"/>
              <a:t>‹#›</a:t>
            </a:fld>
            <a:endParaRPr lang="en-US"/>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64380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2697B87-7C27-436B-AA2F-DB7D49B83A76}" type="datetimeFigureOut">
              <a:rPr lang="en-US" smtClean="0"/>
              <a:t>5/24/20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58F439F-4885-425D-96EF-6533235E0A2F}" type="slidenum">
              <a:rPr lang="en-US" smtClean="0"/>
              <a:t>‹#›</a:t>
            </a:fld>
            <a:endParaRPr lang="en-US"/>
          </a:p>
        </p:txBody>
      </p:sp>
    </p:spTree>
    <p:extLst>
      <p:ext uri="{BB962C8B-B14F-4D97-AF65-F5344CB8AC3E}">
        <p14:creationId xmlns:p14="http://schemas.microsoft.com/office/powerpoint/2010/main" val="11109903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2697B87-7C27-436B-AA2F-DB7D49B83A76}" type="datetimeFigureOut">
              <a:rPr lang="en-US" smtClean="0"/>
              <a:t>5/24/20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58F439F-4885-425D-96EF-6533235E0A2F}" type="slidenum">
              <a:rPr lang="en-US" smtClean="0"/>
              <a:t>‹#›</a:t>
            </a:fld>
            <a:endParaRPr lang="en-US"/>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457991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2697B87-7C27-436B-AA2F-DB7D49B83A76}" type="datetimeFigureOut">
              <a:rPr lang="en-US" smtClean="0"/>
              <a:t>5/24/20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58F439F-4885-425D-96EF-6533235E0A2F}" type="slidenum">
              <a:rPr lang="en-US" smtClean="0"/>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187271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2697B87-7C27-436B-AA2F-DB7D49B83A76}" type="datetimeFigureOut">
              <a:rPr lang="en-US" smtClean="0"/>
              <a:t>5/24/20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58F439F-4885-425D-96EF-6533235E0A2F}" type="slidenum">
              <a:rPr lang="en-US" smtClean="0"/>
              <a:t>‹#›</a:t>
            </a:fld>
            <a:endParaRPr lang="en-US"/>
          </a:p>
        </p:txBody>
      </p:sp>
    </p:spTree>
    <p:extLst>
      <p:ext uri="{BB962C8B-B14F-4D97-AF65-F5344CB8AC3E}">
        <p14:creationId xmlns:p14="http://schemas.microsoft.com/office/powerpoint/2010/main" val="14557221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2697B87-7C27-436B-AA2F-DB7D49B83A76}" type="datetimeFigureOut">
              <a:rPr lang="en-US" smtClean="0"/>
              <a:t>5/24/20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58F439F-4885-425D-96EF-6533235E0A2F}" type="slidenum">
              <a:rPr lang="en-US" smtClean="0"/>
              <a:t>‹#›</a:t>
            </a:fld>
            <a:endParaRPr lang="en-US"/>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08606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2697B87-7C27-436B-AA2F-DB7D49B83A76}" type="datetimeFigureOut">
              <a:rPr lang="en-US" smtClean="0"/>
              <a:t>5/24/20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58F439F-4885-425D-96EF-6533235E0A2F}" type="slidenum">
              <a:rPr lang="en-US" smtClean="0"/>
              <a:t>‹#›</a:t>
            </a:fld>
            <a:endParaRPr lang="en-US"/>
          </a:p>
        </p:txBody>
      </p:sp>
    </p:spTree>
    <p:extLst>
      <p:ext uri="{BB962C8B-B14F-4D97-AF65-F5344CB8AC3E}">
        <p14:creationId xmlns:p14="http://schemas.microsoft.com/office/powerpoint/2010/main" val="32609688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F2697B87-7C27-436B-AA2F-DB7D49B83A76}" type="datetimeFigureOut">
              <a:rPr lang="en-US" smtClean="0"/>
              <a:t>5/24/20</a:t>
            </a:fld>
            <a:endParaRPr lang="en-US"/>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E58F439F-4885-425D-96EF-6533235E0A2F}" type="slidenum">
              <a:rPr lang="en-US" smtClean="0"/>
              <a:t>‹#›</a:t>
            </a:fld>
            <a:endParaRPr lang="en-US"/>
          </a:p>
        </p:txBody>
      </p:sp>
    </p:spTree>
    <p:extLst>
      <p:ext uri="{BB962C8B-B14F-4D97-AF65-F5344CB8AC3E}">
        <p14:creationId xmlns:p14="http://schemas.microsoft.com/office/powerpoint/2010/main" val="1718489897"/>
      </p:ext>
    </p:extLst>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 id="2147483750" r:id="rId12"/>
    <p:sldLayoutId id="2147483751" r:id="rId13"/>
    <p:sldLayoutId id="2147483752" r:id="rId14"/>
    <p:sldLayoutId id="2147483753" r:id="rId15"/>
    <p:sldLayoutId id="2147483754" r:id="rId16"/>
    <p:sldLayoutId id="2147483755"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tiff"/><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tif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11.png"/><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jpe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grpSp>
        <p:nvGrpSpPr>
          <p:cNvPr id="27" name="Group 9">
            <a:extLst>
              <a:ext uri="{FF2B5EF4-FFF2-40B4-BE49-F238E27FC236}">
                <a16:creationId xmlns:a16="http://schemas.microsoft.com/office/drawing/2014/main" id="{3F6D81C7-B083-478E-82FE-089A8CB72EB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11" name="Picture 10">
              <a:extLst>
                <a:ext uri="{FF2B5EF4-FFF2-40B4-BE49-F238E27FC236}">
                  <a16:creationId xmlns:a16="http://schemas.microsoft.com/office/drawing/2014/main" id="{8398EDA2-4889-433D-AC01-5214D79764E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8" name="Rectangle 11">
              <a:extLst>
                <a:ext uri="{FF2B5EF4-FFF2-40B4-BE49-F238E27FC236}">
                  <a16:creationId xmlns:a16="http://schemas.microsoft.com/office/drawing/2014/main" id="{0099D46A-AF52-46FD-938B-D31189460A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3" name="Picture 12">
              <a:extLst>
                <a:ext uri="{FF2B5EF4-FFF2-40B4-BE49-F238E27FC236}">
                  <a16:creationId xmlns:a16="http://schemas.microsoft.com/office/drawing/2014/main" id="{C933E919-C473-4F0E-9DBC-CC65FC9E926E}"/>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29" name="Picture 13">
              <a:extLst>
                <a:ext uri="{FF2B5EF4-FFF2-40B4-BE49-F238E27FC236}">
                  <a16:creationId xmlns:a16="http://schemas.microsoft.com/office/drawing/2014/main" id="{FBBF3BDD-5C99-4FDC-BBCB-E711359D93F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cxnSp>
        <p:nvCxnSpPr>
          <p:cNvPr id="30" name="Straight Connector 15">
            <a:extLst>
              <a:ext uri="{FF2B5EF4-FFF2-40B4-BE49-F238E27FC236}">
                <a16:creationId xmlns:a16="http://schemas.microsoft.com/office/drawing/2014/main" id="{F06B54F2-CD11-4359-A7D6-DA7C76C091A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a:extLst>
              <a:ext uri="{FF2B5EF4-FFF2-40B4-BE49-F238E27FC236}">
                <a16:creationId xmlns:a16="http://schemas.microsoft.com/office/drawing/2014/main" id="{2CFD4D2A-8B89-DD44-8E9B-6E2D5866FBE3}"/>
              </a:ext>
            </a:extLst>
          </p:cNvPr>
          <p:cNvSpPr>
            <a:spLocks noGrp="1"/>
          </p:cNvSpPr>
          <p:nvPr>
            <p:ph type="ctrTitle"/>
          </p:nvPr>
        </p:nvSpPr>
        <p:spPr>
          <a:xfrm>
            <a:off x="1295402" y="982132"/>
            <a:ext cx="9601196" cy="1303867"/>
          </a:xfrm>
        </p:spPr>
        <p:txBody>
          <a:bodyPr vert="horz" lIns="91440" tIns="45720" rIns="91440" bIns="45720" rtlCol="0" anchor="ctr">
            <a:normAutofit/>
          </a:bodyPr>
          <a:lstStyle/>
          <a:p>
            <a:r>
              <a:rPr lang="en-US" sz="4400" dirty="0">
                <a:solidFill>
                  <a:srgbClr val="262626"/>
                </a:solidFill>
              </a:rPr>
              <a:t>The Crime Detectives</a:t>
            </a:r>
          </a:p>
        </p:txBody>
      </p:sp>
      <p:sp>
        <p:nvSpPr>
          <p:cNvPr id="3" name="Subtitle 2">
            <a:extLst>
              <a:ext uri="{FF2B5EF4-FFF2-40B4-BE49-F238E27FC236}">
                <a16:creationId xmlns:a16="http://schemas.microsoft.com/office/drawing/2014/main" id="{8A53A58F-5787-6043-B439-41EE3548B2C0}"/>
              </a:ext>
            </a:extLst>
          </p:cNvPr>
          <p:cNvSpPr>
            <a:spLocks noGrp="1"/>
          </p:cNvSpPr>
          <p:nvPr>
            <p:ph type="subTitle" idx="1"/>
          </p:nvPr>
        </p:nvSpPr>
        <p:spPr>
          <a:xfrm>
            <a:off x="1295402" y="2556932"/>
            <a:ext cx="6256866" cy="3318936"/>
          </a:xfrm>
        </p:spPr>
        <p:txBody>
          <a:bodyPr vert="horz" lIns="91440" tIns="45720" rIns="91440" bIns="45720" rtlCol="0" anchor="t">
            <a:normAutofit/>
          </a:bodyPr>
          <a:lstStyle/>
          <a:p>
            <a:pPr algn="l">
              <a:buFont typeface="Arial"/>
              <a:buChar char="•"/>
            </a:pPr>
            <a:endParaRPr lang="en-US" b="1" dirty="0">
              <a:solidFill>
                <a:srgbClr val="262626"/>
              </a:solidFill>
            </a:endParaRPr>
          </a:p>
          <a:p>
            <a:pPr algn="l">
              <a:buFont typeface="Arial"/>
              <a:buChar char="•"/>
            </a:pPr>
            <a:r>
              <a:rPr lang="en-US" sz="2400" b="1" dirty="0">
                <a:solidFill>
                  <a:srgbClr val="262626"/>
                </a:solidFill>
              </a:rPr>
              <a:t>Natasha </a:t>
            </a:r>
            <a:r>
              <a:rPr lang="en-US" sz="2400" b="1" dirty="0" err="1">
                <a:solidFill>
                  <a:srgbClr val="262626"/>
                </a:solidFill>
              </a:rPr>
              <a:t>Arokium</a:t>
            </a:r>
            <a:endParaRPr lang="en-US" sz="2400" b="1" dirty="0">
              <a:solidFill>
                <a:srgbClr val="262626"/>
              </a:solidFill>
            </a:endParaRPr>
          </a:p>
          <a:p>
            <a:pPr algn="l">
              <a:buFont typeface="Arial"/>
              <a:buChar char="•"/>
            </a:pPr>
            <a:r>
              <a:rPr lang="en-US" sz="2400" b="1" dirty="0" err="1">
                <a:solidFill>
                  <a:srgbClr val="262626"/>
                </a:solidFill>
              </a:rPr>
              <a:t>Jiffar</a:t>
            </a:r>
            <a:r>
              <a:rPr lang="en-US" sz="2400" b="1" dirty="0">
                <a:solidFill>
                  <a:srgbClr val="262626"/>
                </a:solidFill>
              </a:rPr>
              <a:t> </a:t>
            </a:r>
            <a:r>
              <a:rPr lang="en-US" sz="2400" b="1" dirty="0" err="1">
                <a:solidFill>
                  <a:srgbClr val="262626"/>
                </a:solidFill>
              </a:rPr>
              <a:t>Abakoyas</a:t>
            </a:r>
            <a:r>
              <a:rPr lang="en-US" sz="2400" b="1" dirty="0">
                <a:solidFill>
                  <a:srgbClr val="262626"/>
                </a:solidFill>
              </a:rPr>
              <a:t> </a:t>
            </a:r>
          </a:p>
          <a:p>
            <a:pPr algn="l">
              <a:buFont typeface="Arial"/>
              <a:buChar char="•"/>
            </a:pPr>
            <a:r>
              <a:rPr lang="en-US" sz="2400" b="1" dirty="0" err="1">
                <a:solidFill>
                  <a:srgbClr val="262626"/>
                </a:solidFill>
              </a:rPr>
              <a:t>Bethold</a:t>
            </a:r>
            <a:r>
              <a:rPr lang="en-US" sz="2400" b="1" dirty="0">
                <a:solidFill>
                  <a:srgbClr val="262626"/>
                </a:solidFill>
              </a:rPr>
              <a:t> Owusu </a:t>
            </a:r>
          </a:p>
          <a:p>
            <a:pPr algn="l">
              <a:buFont typeface="Arial"/>
              <a:buChar char="•"/>
            </a:pPr>
            <a:r>
              <a:rPr lang="en-US" sz="2400" b="1" dirty="0" err="1">
                <a:solidFill>
                  <a:srgbClr val="262626"/>
                </a:solidFill>
              </a:rPr>
              <a:t>Thierno</a:t>
            </a:r>
            <a:r>
              <a:rPr lang="en-US" sz="2400" b="1" dirty="0">
                <a:solidFill>
                  <a:srgbClr val="262626"/>
                </a:solidFill>
              </a:rPr>
              <a:t> Diallo </a:t>
            </a:r>
          </a:p>
        </p:txBody>
      </p:sp>
      <p:pic>
        <p:nvPicPr>
          <p:cNvPr id="7" name="Graphic 6" descr="Police">
            <a:extLst>
              <a:ext uri="{FF2B5EF4-FFF2-40B4-BE49-F238E27FC236}">
                <a16:creationId xmlns:a16="http://schemas.microsoft.com/office/drawing/2014/main" id="{D8785EF1-FCBB-494E-90B8-38C187259B4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085026" y="2757636"/>
            <a:ext cx="2739728" cy="2739728"/>
          </a:xfrm>
          <a:prstGeom prst="rect">
            <a:avLst/>
          </a:prstGeom>
          <a:ln w="57150" cmpd="thickThin">
            <a:solidFill>
              <a:srgbClr val="7F7F7F"/>
            </a:solidFill>
            <a:miter lim="800000"/>
          </a:ln>
        </p:spPr>
      </p:pic>
    </p:spTree>
    <p:extLst>
      <p:ext uri="{BB962C8B-B14F-4D97-AF65-F5344CB8AC3E}">
        <p14:creationId xmlns:p14="http://schemas.microsoft.com/office/powerpoint/2010/main" val="38850901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914C7D7-56B1-914D-A25E-69A4D5D17E41}"/>
              </a:ext>
            </a:extLst>
          </p:cNvPr>
          <p:cNvPicPr>
            <a:picLocks noChangeAspect="1"/>
          </p:cNvPicPr>
          <p:nvPr/>
        </p:nvPicPr>
        <p:blipFill>
          <a:blip r:embed="rId3"/>
          <a:stretch>
            <a:fillRect/>
          </a:stretch>
        </p:blipFill>
        <p:spPr>
          <a:xfrm>
            <a:off x="914400" y="1079226"/>
            <a:ext cx="7802669" cy="5173419"/>
          </a:xfrm>
          <a:prstGeom prst="rect">
            <a:avLst/>
          </a:prstGeom>
        </p:spPr>
      </p:pic>
      <p:sp>
        <p:nvSpPr>
          <p:cNvPr id="2" name="Title 1">
            <a:extLst>
              <a:ext uri="{FF2B5EF4-FFF2-40B4-BE49-F238E27FC236}">
                <a16:creationId xmlns:a16="http://schemas.microsoft.com/office/drawing/2014/main" id="{93858D6A-31F1-4368-8BB0-15D0375B7D02}"/>
              </a:ext>
            </a:extLst>
          </p:cNvPr>
          <p:cNvSpPr>
            <a:spLocks noGrp="1"/>
          </p:cNvSpPr>
          <p:nvPr>
            <p:ph type="title"/>
          </p:nvPr>
        </p:nvSpPr>
        <p:spPr>
          <a:xfrm>
            <a:off x="-2300387" y="570325"/>
            <a:ext cx="10358095" cy="661182"/>
          </a:xfrm>
        </p:spPr>
        <p:txBody>
          <a:bodyPr>
            <a:noAutofit/>
          </a:bodyPr>
          <a:lstStyle/>
          <a:p>
            <a:pPr algn="ctr"/>
            <a:r>
              <a:rPr lang="en-US" sz="4400" dirty="0"/>
              <a:t>Arrests by Gender </a:t>
            </a:r>
          </a:p>
        </p:txBody>
      </p:sp>
      <p:graphicFrame>
        <p:nvGraphicFramePr>
          <p:cNvPr id="5" name="Content Placeholder 4">
            <a:extLst>
              <a:ext uri="{FF2B5EF4-FFF2-40B4-BE49-F238E27FC236}">
                <a16:creationId xmlns:a16="http://schemas.microsoft.com/office/drawing/2014/main" id="{4F5D8291-41FC-4B0A-A7EC-04522E10BAE3}"/>
              </a:ext>
            </a:extLst>
          </p:cNvPr>
          <p:cNvGraphicFramePr>
            <a:graphicFrameLocks noGrp="1"/>
          </p:cNvGraphicFramePr>
          <p:nvPr>
            <p:ph idx="1"/>
            <p:extLst>
              <p:ext uri="{D42A27DB-BD31-4B8C-83A1-F6EECF244321}">
                <p14:modId xmlns:p14="http://schemas.microsoft.com/office/powerpoint/2010/main" val="2320244799"/>
              </p:ext>
            </p:extLst>
          </p:nvPr>
        </p:nvGraphicFramePr>
        <p:xfrm>
          <a:off x="8717069" y="1079226"/>
          <a:ext cx="2757270" cy="1310082"/>
        </p:xfrm>
        <a:graphic>
          <a:graphicData uri="http://schemas.openxmlformats.org/drawingml/2006/table">
            <a:tbl>
              <a:tblPr/>
              <a:tblGrid>
                <a:gridCol w="611071">
                  <a:extLst>
                    <a:ext uri="{9D8B030D-6E8A-4147-A177-3AD203B41FA5}">
                      <a16:colId xmlns:a16="http://schemas.microsoft.com/office/drawing/2014/main" val="3603348295"/>
                    </a:ext>
                  </a:extLst>
                </a:gridCol>
                <a:gridCol w="1073098">
                  <a:extLst>
                    <a:ext uri="{9D8B030D-6E8A-4147-A177-3AD203B41FA5}">
                      <a16:colId xmlns:a16="http://schemas.microsoft.com/office/drawing/2014/main" val="543314334"/>
                    </a:ext>
                  </a:extLst>
                </a:gridCol>
                <a:gridCol w="1073101">
                  <a:extLst>
                    <a:ext uri="{9D8B030D-6E8A-4147-A177-3AD203B41FA5}">
                      <a16:colId xmlns:a16="http://schemas.microsoft.com/office/drawing/2014/main" val="955590873"/>
                    </a:ext>
                  </a:extLst>
                </a:gridCol>
              </a:tblGrid>
              <a:tr h="485979">
                <a:tc>
                  <a:txBody>
                    <a:bodyPr/>
                    <a:lstStyle/>
                    <a:p>
                      <a:pPr algn="ctr" fontAlgn="ctr"/>
                      <a:r>
                        <a:rPr lang="en-US" sz="1400" b="1" cap="all" baseline="0" dirty="0">
                          <a:effectLst/>
                        </a:rPr>
                        <a:t>  Sex</a:t>
                      </a:r>
                    </a:p>
                  </a:txBody>
                  <a:tcPr marL="53671" marR="53671" marT="26836" marB="2683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b="1" cap="all" baseline="0" dirty="0">
                          <a:effectLst/>
                        </a:rPr>
                        <a:t>Count</a:t>
                      </a:r>
                    </a:p>
                  </a:txBody>
                  <a:tcPr marL="53671" marR="53671" marT="26836" marB="2683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1" cap="all" baseline="0" dirty="0"/>
                        <a:t>Percent</a:t>
                      </a:r>
                    </a:p>
                  </a:txBody>
                  <a:tcPr marL="53671" marR="53671" marT="26836" marB="268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75510961"/>
                  </a:ext>
                </a:extLst>
              </a:tr>
              <a:tr h="362815">
                <a:tc>
                  <a:txBody>
                    <a:bodyPr/>
                    <a:lstStyle/>
                    <a:p>
                      <a:pPr algn="ctr" fontAlgn="ctr"/>
                      <a:r>
                        <a:rPr lang="en-US" sz="1500" b="1" cap="all" baseline="0" dirty="0">
                          <a:effectLst/>
                        </a:rPr>
                        <a:t>M</a:t>
                      </a:r>
                    </a:p>
                  </a:txBody>
                  <a:tcPr marL="53671" marR="53671" marT="26836" marB="2683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F5F5"/>
                    </a:solidFill>
                  </a:tcPr>
                </a:tc>
                <a:tc>
                  <a:txBody>
                    <a:bodyPr/>
                    <a:lstStyle/>
                    <a:p>
                      <a:pPr algn="ctr" fontAlgn="ctr"/>
                      <a:r>
                        <a:rPr lang="en-US" sz="1500" b="1" cap="all" baseline="0" dirty="0">
                          <a:effectLst/>
                        </a:rPr>
                        <a:t>173964</a:t>
                      </a:r>
                    </a:p>
                  </a:txBody>
                  <a:tcPr marL="53671" marR="53671" marT="26836" marB="2683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F5F5"/>
                    </a:solidFill>
                  </a:tcPr>
                </a:tc>
                <a:tc>
                  <a:txBody>
                    <a:bodyPr/>
                    <a:lstStyle/>
                    <a:p>
                      <a:pPr algn="ctr" fontAlgn="ctr"/>
                      <a:r>
                        <a:rPr lang="en-US" sz="1500" b="1" cap="all" baseline="0" dirty="0">
                          <a:effectLst/>
                        </a:rPr>
                        <a:t>81.64%</a:t>
                      </a:r>
                    </a:p>
                  </a:txBody>
                  <a:tcPr marL="53671" marR="53671" marT="26836" marB="2683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F5F5"/>
                    </a:solidFill>
                  </a:tcPr>
                </a:tc>
                <a:extLst>
                  <a:ext uri="{0D108BD9-81ED-4DB2-BD59-A6C34878D82A}">
                    <a16:rowId xmlns:a16="http://schemas.microsoft.com/office/drawing/2014/main" val="440070164"/>
                  </a:ext>
                </a:extLst>
              </a:tr>
              <a:tr h="461288">
                <a:tc>
                  <a:txBody>
                    <a:bodyPr/>
                    <a:lstStyle/>
                    <a:p>
                      <a:pPr algn="ctr" fontAlgn="ctr"/>
                      <a:r>
                        <a:rPr lang="en-US" sz="1500" b="1" cap="all" baseline="0" dirty="0">
                          <a:effectLst/>
                        </a:rPr>
                        <a:t>F</a:t>
                      </a:r>
                    </a:p>
                  </a:txBody>
                  <a:tcPr marL="53671" marR="53671" marT="26836" marB="2683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500" b="1" cap="all" baseline="0" dirty="0">
                          <a:effectLst/>
                        </a:rPr>
                        <a:t>39125</a:t>
                      </a:r>
                    </a:p>
                  </a:txBody>
                  <a:tcPr marL="53671" marR="53671" marT="26836" marB="2683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500" b="1" cap="all" baseline="0" dirty="0">
                          <a:effectLst/>
                        </a:rPr>
                        <a:t>18.36%</a:t>
                      </a:r>
                    </a:p>
                  </a:txBody>
                  <a:tcPr marL="53671" marR="53671" marT="26836" marB="2683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93462396"/>
                  </a:ext>
                </a:extLst>
              </a:tr>
            </a:tbl>
          </a:graphicData>
        </a:graphic>
      </p:graphicFrame>
    </p:spTree>
    <p:extLst>
      <p:ext uri="{BB962C8B-B14F-4D97-AF65-F5344CB8AC3E}">
        <p14:creationId xmlns:p14="http://schemas.microsoft.com/office/powerpoint/2010/main" val="22786016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58D6A-31F1-4368-8BB0-15D0375B7D02}"/>
              </a:ext>
            </a:extLst>
          </p:cNvPr>
          <p:cNvSpPr>
            <a:spLocks noGrp="1"/>
          </p:cNvSpPr>
          <p:nvPr>
            <p:ph type="title"/>
          </p:nvPr>
        </p:nvSpPr>
        <p:spPr>
          <a:xfrm>
            <a:off x="1767841" y="583809"/>
            <a:ext cx="8480264" cy="661182"/>
          </a:xfrm>
        </p:spPr>
        <p:txBody>
          <a:bodyPr>
            <a:noAutofit/>
          </a:bodyPr>
          <a:lstStyle/>
          <a:p>
            <a:pPr algn="ctr"/>
            <a:r>
              <a:rPr lang="en-US" sz="4400" dirty="0"/>
              <a:t>Arrests by Age &amp; Type of Crime </a:t>
            </a:r>
          </a:p>
        </p:txBody>
      </p:sp>
      <p:pic>
        <p:nvPicPr>
          <p:cNvPr id="3" name="Picture 2">
            <a:extLst>
              <a:ext uri="{FF2B5EF4-FFF2-40B4-BE49-F238E27FC236}">
                <a16:creationId xmlns:a16="http://schemas.microsoft.com/office/drawing/2014/main" id="{09EC8776-02FE-8245-807E-F401334815B1}"/>
              </a:ext>
            </a:extLst>
          </p:cNvPr>
          <p:cNvPicPr>
            <a:picLocks noChangeAspect="1"/>
          </p:cNvPicPr>
          <p:nvPr/>
        </p:nvPicPr>
        <p:blipFill>
          <a:blip r:embed="rId3"/>
          <a:stretch>
            <a:fillRect/>
          </a:stretch>
        </p:blipFill>
        <p:spPr>
          <a:xfrm>
            <a:off x="1331740" y="1244991"/>
            <a:ext cx="9092419" cy="4822511"/>
          </a:xfrm>
          <a:prstGeom prst="rect">
            <a:avLst/>
          </a:prstGeom>
        </p:spPr>
      </p:pic>
    </p:spTree>
    <p:extLst>
      <p:ext uri="{BB962C8B-B14F-4D97-AF65-F5344CB8AC3E}">
        <p14:creationId xmlns:p14="http://schemas.microsoft.com/office/powerpoint/2010/main" val="14859941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14B86BB-D31B-4DCD-8A0A-79A8C27D31A1}"/>
              </a:ext>
            </a:extLst>
          </p:cNvPr>
          <p:cNvSpPr>
            <a:spLocks noGrp="1"/>
          </p:cNvSpPr>
          <p:nvPr>
            <p:ph type="title"/>
          </p:nvPr>
        </p:nvSpPr>
        <p:spPr>
          <a:xfrm>
            <a:off x="824132" y="573575"/>
            <a:ext cx="10823917" cy="959803"/>
          </a:xfrm>
        </p:spPr>
        <p:txBody>
          <a:bodyPr/>
          <a:lstStyle/>
          <a:p>
            <a:pPr algn="ctr"/>
            <a:r>
              <a:rPr lang="en-US" dirty="0"/>
              <a:t>Arrests by month </a:t>
            </a:r>
          </a:p>
        </p:txBody>
      </p:sp>
      <p:pic>
        <p:nvPicPr>
          <p:cNvPr id="6146" name="Picture 2">
            <a:extLst>
              <a:ext uri="{FF2B5EF4-FFF2-40B4-BE49-F238E27FC236}">
                <a16:creationId xmlns:a16="http://schemas.microsoft.com/office/drawing/2014/main" id="{0D4CD432-AA27-4E25-A291-E9A606F4193F}"/>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1137138" y="1533378"/>
            <a:ext cx="9636369" cy="43609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11457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EE4F5B-AA5C-43C8-9607-9DEBD230375C}"/>
              </a:ext>
            </a:extLst>
          </p:cNvPr>
          <p:cNvSpPr>
            <a:spLocks noGrp="1"/>
          </p:cNvSpPr>
          <p:nvPr>
            <p:ph type="title"/>
          </p:nvPr>
        </p:nvSpPr>
        <p:spPr>
          <a:xfrm>
            <a:off x="8196408" y="640831"/>
            <a:ext cx="3352128" cy="1573863"/>
          </a:xfrm>
        </p:spPr>
        <p:txBody>
          <a:bodyPr vert="horz" lIns="91440" tIns="45720" rIns="91440" bIns="45720" rtlCol="0" anchor="ctr">
            <a:normAutofit/>
          </a:bodyPr>
          <a:lstStyle/>
          <a:p>
            <a:pPr algn="l"/>
            <a:r>
              <a:rPr lang="en-US" sz="2800" dirty="0"/>
              <a:t>Algorithm to see where crimes occur daily</a:t>
            </a:r>
          </a:p>
        </p:txBody>
      </p:sp>
      <p:pic>
        <p:nvPicPr>
          <p:cNvPr id="4" name="Picture 3" descr="A picture containing text, map, umbrella&#10;&#10;Description automatically generated">
            <a:extLst>
              <a:ext uri="{FF2B5EF4-FFF2-40B4-BE49-F238E27FC236}">
                <a16:creationId xmlns:a16="http://schemas.microsoft.com/office/drawing/2014/main" id="{FC4ED400-93F5-4EC1-AB90-45622878A02F}"/>
              </a:ext>
            </a:extLst>
          </p:cNvPr>
          <p:cNvPicPr>
            <a:picLocks noChangeAspect="1"/>
          </p:cNvPicPr>
          <p:nvPr/>
        </p:nvPicPr>
        <p:blipFill rotWithShape="1">
          <a:blip r:embed="rId3"/>
          <a:srcRect l="-414" t="-466" r="-951"/>
          <a:stretch/>
        </p:blipFill>
        <p:spPr>
          <a:xfrm>
            <a:off x="815926" y="773722"/>
            <a:ext cx="7258929" cy="5336345"/>
          </a:xfrm>
          <a:prstGeom prst="rect">
            <a:avLst/>
          </a:prstGeom>
          <a:scene3d>
            <a:camera prst="orthographicFront"/>
            <a:lightRig rig="threePt" dir="t">
              <a:rot lat="0" lon="0" rev="2700000"/>
            </a:lightRig>
          </a:scene3d>
          <a:sp3d contourW="6350">
            <a:bevelT h="38100"/>
            <a:contourClr>
              <a:srgbClr val="C0C0C0"/>
            </a:contourClr>
          </a:sp3d>
        </p:spPr>
      </p:pic>
      <p:sp>
        <p:nvSpPr>
          <p:cNvPr id="5" name="TextBox 4">
            <a:extLst>
              <a:ext uri="{FF2B5EF4-FFF2-40B4-BE49-F238E27FC236}">
                <a16:creationId xmlns:a16="http://schemas.microsoft.com/office/drawing/2014/main" id="{8A567739-61AF-4309-84CF-5855F32BE3BE}"/>
              </a:ext>
            </a:extLst>
          </p:cNvPr>
          <p:cNvSpPr txBox="1"/>
          <p:nvPr/>
        </p:nvSpPr>
        <p:spPr>
          <a:xfrm>
            <a:off x="8196408" y="1997612"/>
            <a:ext cx="3352128" cy="4250789"/>
          </a:xfrm>
          <a:prstGeom prst="rect">
            <a:avLst/>
          </a:prstGeom>
        </p:spPr>
        <p:txBody>
          <a:bodyPr vert="horz" lIns="91440" tIns="45720" rIns="91440" bIns="45720" rtlCol="0">
            <a:normAutofit fontScale="92500" lnSpcReduction="10000"/>
          </a:bodyPr>
          <a:lstStyle/>
          <a:p>
            <a:pPr marL="342900" indent="-228600" defTabSz="914400">
              <a:lnSpc>
                <a:spcPct val="120000"/>
              </a:lnSpc>
              <a:spcAft>
                <a:spcPts val="600"/>
              </a:spcAft>
              <a:buClr>
                <a:schemeClr val="tx1"/>
              </a:buClr>
              <a:buFont typeface="Arial" panose="020B0604020202020204" pitchFamily="34" charset="0"/>
              <a:buChar char="•"/>
            </a:pPr>
            <a:r>
              <a:rPr lang="en-US" cap="all" dirty="0"/>
              <a:t>ALBEE square (BK)</a:t>
            </a:r>
          </a:p>
          <a:p>
            <a:pPr marL="342900" indent="-228600" defTabSz="914400">
              <a:lnSpc>
                <a:spcPct val="120000"/>
              </a:lnSpc>
              <a:spcAft>
                <a:spcPts val="600"/>
              </a:spcAft>
              <a:buClr>
                <a:schemeClr val="tx1"/>
              </a:buClr>
              <a:buFont typeface="Arial" panose="020B0604020202020204" pitchFamily="34" charset="0"/>
              <a:buChar char="•"/>
            </a:pPr>
            <a:r>
              <a:rPr lang="en-US" cap="all" dirty="0"/>
              <a:t>Queens boulevard expressway</a:t>
            </a:r>
          </a:p>
          <a:p>
            <a:pPr marL="342900" indent="-228600" defTabSz="914400">
              <a:lnSpc>
                <a:spcPct val="120000"/>
              </a:lnSpc>
              <a:spcAft>
                <a:spcPts val="600"/>
              </a:spcAft>
              <a:buClr>
                <a:schemeClr val="tx1"/>
              </a:buClr>
              <a:buFont typeface="Arial" panose="020B0604020202020204" pitchFamily="34" charset="0"/>
              <a:buChar char="•"/>
            </a:pPr>
            <a:r>
              <a:rPr lang="en-US" cap="all" dirty="0"/>
              <a:t>Rockefeller center</a:t>
            </a:r>
          </a:p>
          <a:p>
            <a:pPr marL="342900" indent="-228600" defTabSz="914400">
              <a:lnSpc>
                <a:spcPct val="120000"/>
              </a:lnSpc>
              <a:spcAft>
                <a:spcPts val="600"/>
              </a:spcAft>
              <a:buClr>
                <a:schemeClr val="tx1"/>
              </a:buClr>
              <a:buFont typeface="Arial" panose="020B0604020202020204" pitchFamily="34" charset="0"/>
              <a:buChar char="•"/>
            </a:pPr>
            <a:r>
              <a:rPr lang="en-US" cap="all" dirty="0"/>
              <a:t>FULTON MALL (BK)</a:t>
            </a:r>
          </a:p>
          <a:p>
            <a:pPr marL="342900" indent="-228600" defTabSz="914400">
              <a:lnSpc>
                <a:spcPct val="120000"/>
              </a:lnSpc>
              <a:spcAft>
                <a:spcPts val="600"/>
              </a:spcAft>
              <a:buClr>
                <a:schemeClr val="tx1"/>
              </a:buClr>
              <a:buFont typeface="Arial" panose="020B0604020202020204" pitchFamily="34" charset="0"/>
              <a:buChar char="•"/>
            </a:pPr>
            <a:r>
              <a:rPr lang="en-US" cap="all" dirty="0"/>
              <a:t>Gateway </a:t>
            </a:r>
            <a:r>
              <a:rPr lang="en-US" cap="all" dirty="0" err="1"/>
              <a:t>dr</a:t>
            </a:r>
            <a:endParaRPr lang="en-US" cap="all" dirty="0"/>
          </a:p>
          <a:p>
            <a:pPr marL="342900" indent="-228600" defTabSz="914400">
              <a:lnSpc>
                <a:spcPct val="120000"/>
              </a:lnSpc>
              <a:spcAft>
                <a:spcPts val="600"/>
              </a:spcAft>
              <a:buClr>
                <a:schemeClr val="tx1"/>
              </a:buClr>
              <a:buFont typeface="Arial" panose="020B0604020202020204" pitchFamily="34" charset="0"/>
              <a:buChar char="•"/>
            </a:pPr>
            <a:r>
              <a:rPr lang="en-US" cap="all" dirty="0"/>
              <a:t>Nostrand subway station</a:t>
            </a:r>
          </a:p>
          <a:p>
            <a:pPr marL="342900" indent="-228600" defTabSz="914400">
              <a:lnSpc>
                <a:spcPct val="120000"/>
              </a:lnSpc>
              <a:spcAft>
                <a:spcPts val="600"/>
              </a:spcAft>
              <a:buClr>
                <a:schemeClr val="tx1"/>
              </a:buClr>
              <a:buFont typeface="Arial" panose="020B0604020202020204" pitchFamily="34" charset="0"/>
              <a:buChar char="•"/>
            </a:pPr>
            <a:r>
              <a:rPr lang="en-US" cap="all" dirty="0" err="1"/>
              <a:t>Jfk</a:t>
            </a:r>
            <a:r>
              <a:rPr lang="en-US" cap="all" dirty="0"/>
              <a:t> airport</a:t>
            </a:r>
          </a:p>
          <a:p>
            <a:pPr marL="342900" indent="-228600" defTabSz="914400">
              <a:lnSpc>
                <a:spcPct val="120000"/>
              </a:lnSpc>
              <a:spcAft>
                <a:spcPts val="600"/>
              </a:spcAft>
              <a:buClr>
                <a:schemeClr val="tx1"/>
              </a:buClr>
              <a:buFont typeface="Arial" panose="020B0604020202020204" pitchFamily="34" charset="0"/>
              <a:buChar char="•"/>
            </a:pPr>
            <a:r>
              <a:rPr lang="en-US" cap="all" dirty="0"/>
              <a:t>Trans Manhattan exp</a:t>
            </a:r>
          </a:p>
          <a:p>
            <a:pPr marL="342900" indent="-228600" defTabSz="914400">
              <a:lnSpc>
                <a:spcPct val="120000"/>
              </a:lnSpc>
              <a:spcAft>
                <a:spcPts val="600"/>
              </a:spcAft>
              <a:buClr>
                <a:schemeClr val="tx1"/>
              </a:buClr>
              <a:buFont typeface="Arial" panose="020B0604020202020204" pitchFamily="34" charset="0"/>
              <a:buChar char="•"/>
            </a:pPr>
            <a:r>
              <a:rPr lang="en-US" cap="all" dirty="0"/>
              <a:t>Bartow </a:t>
            </a:r>
            <a:r>
              <a:rPr lang="en-US" cap="all" dirty="0" err="1"/>
              <a:t>ave</a:t>
            </a:r>
            <a:r>
              <a:rPr lang="en-US" cap="all" dirty="0"/>
              <a:t> (coop city mall)</a:t>
            </a:r>
          </a:p>
          <a:p>
            <a:pPr marL="342900" indent="-228600" defTabSz="914400">
              <a:lnSpc>
                <a:spcPct val="120000"/>
              </a:lnSpc>
              <a:spcAft>
                <a:spcPts val="600"/>
              </a:spcAft>
              <a:buClr>
                <a:schemeClr val="tx1"/>
              </a:buClr>
              <a:buFont typeface="Arial" panose="020B0604020202020204" pitchFamily="34" charset="0"/>
              <a:buChar char="•"/>
            </a:pPr>
            <a:endParaRPr lang="en-US" cap="all" dirty="0"/>
          </a:p>
          <a:p>
            <a:pPr marL="342900" indent="-228600" defTabSz="914400">
              <a:lnSpc>
                <a:spcPct val="120000"/>
              </a:lnSpc>
              <a:spcAft>
                <a:spcPts val="600"/>
              </a:spcAft>
              <a:buClr>
                <a:schemeClr val="tx1"/>
              </a:buClr>
              <a:buFont typeface="Arial" panose="020B0604020202020204" pitchFamily="34" charset="0"/>
              <a:buChar char="•"/>
            </a:pPr>
            <a:endParaRPr lang="en-US" cap="all" dirty="0"/>
          </a:p>
          <a:p>
            <a:pPr marL="342900" indent="-228600" defTabSz="914400">
              <a:lnSpc>
                <a:spcPct val="120000"/>
              </a:lnSpc>
              <a:spcAft>
                <a:spcPts val="600"/>
              </a:spcAft>
              <a:buClr>
                <a:schemeClr val="tx1"/>
              </a:buClr>
              <a:buFont typeface="Arial" panose="020B0604020202020204" pitchFamily="34" charset="0"/>
              <a:buChar char="•"/>
            </a:pPr>
            <a:endParaRPr lang="en-US" cap="all" dirty="0"/>
          </a:p>
        </p:txBody>
      </p:sp>
    </p:spTree>
    <p:extLst>
      <p:ext uri="{BB962C8B-B14F-4D97-AF65-F5344CB8AC3E}">
        <p14:creationId xmlns:p14="http://schemas.microsoft.com/office/powerpoint/2010/main" val="19355303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EA8BC8-6297-8D4B-9208-35A6DEAA09F5}"/>
              </a:ext>
            </a:extLst>
          </p:cNvPr>
          <p:cNvSpPr>
            <a:spLocks noGrp="1"/>
          </p:cNvSpPr>
          <p:nvPr>
            <p:ph type="title"/>
          </p:nvPr>
        </p:nvSpPr>
        <p:spPr>
          <a:xfrm>
            <a:off x="1273288" y="470080"/>
            <a:ext cx="9392205" cy="2195845"/>
          </a:xfrm>
        </p:spPr>
        <p:txBody>
          <a:bodyPr>
            <a:normAutofit fontScale="90000"/>
          </a:bodyPr>
          <a:lstStyle/>
          <a:p>
            <a:r>
              <a:rPr lang="en-US" sz="2800" b="1" dirty="0"/>
              <a:t>One Hot Encoding</a:t>
            </a:r>
            <a:r>
              <a:rPr lang="en-US" sz="2800" dirty="0"/>
              <a:t>:</a:t>
            </a:r>
            <a:br>
              <a:rPr lang="en-US" sz="2800" dirty="0"/>
            </a:br>
            <a:r>
              <a:rPr lang="en-US" sz="2800" dirty="0"/>
              <a:t>Because the numeric columns contain internal NYPD codes and are not measurements, for our model</a:t>
            </a:r>
            <a:r>
              <a:rPr lang="en-US" sz="2800" dirty="0">
                <a:solidFill>
                  <a:srgbClr val="FF0000"/>
                </a:solidFill>
              </a:rPr>
              <a:t> every</a:t>
            </a:r>
            <a:r>
              <a:rPr lang="en-US" sz="2800" dirty="0"/>
              <a:t> column is treated as </a:t>
            </a:r>
            <a:r>
              <a:rPr lang="en-US" sz="2800" dirty="0">
                <a:solidFill>
                  <a:srgbClr val="FF0000"/>
                </a:solidFill>
              </a:rPr>
              <a:t>nominal categorical</a:t>
            </a:r>
            <a:r>
              <a:rPr lang="en-US" sz="2800" dirty="0"/>
              <a:t> for our classification (</a:t>
            </a:r>
            <a:r>
              <a:rPr lang="en-US" sz="2800" dirty="0" err="1"/>
              <a:t>i.e</a:t>
            </a:r>
            <a:r>
              <a:rPr lang="en-US" sz="2800" dirty="0"/>
              <a:t>: there is no ordering to the values)</a:t>
            </a:r>
          </a:p>
        </p:txBody>
      </p:sp>
      <p:pic>
        <p:nvPicPr>
          <p:cNvPr id="5" name="Picture 4">
            <a:extLst>
              <a:ext uri="{FF2B5EF4-FFF2-40B4-BE49-F238E27FC236}">
                <a16:creationId xmlns:a16="http://schemas.microsoft.com/office/drawing/2014/main" id="{00E49819-8AD8-BA41-8DCB-0051F19C2615}"/>
              </a:ext>
            </a:extLst>
          </p:cNvPr>
          <p:cNvPicPr>
            <a:picLocks noChangeAspect="1"/>
          </p:cNvPicPr>
          <p:nvPr/>
        </p:nvPicPr>
        <p:blipFill rotWithShape="1">
          <a:blip r:embed="rId2"/>
          <a:srcRect b="54465"/>
          <a:stretch/>
        </p:blipFill>
        <p:spPr>
          <a:xfrm>
            <a:off x="1093177" y="2859113"/>
            <a:ext cx="10287000" cy="2665925"/>
          </a:xfrm>
          <a:prstGeom prst="rect">
            <a:avLst/>
          </a:prstGeom>
        </p:spPr>
      </p:pic>
    </p:spTree>
    <p:extLst>
      <p:ext uri="{BB962C8B-B14F-4D97-AF65-F5344CB8AC3E}">
        <p14:creationId xmlns:p14="http://schemas.microsoft.com/office/powerpoint/2010/main" val="13994446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94612-B9D4-1945-89D8-043CF04F5192}"/>
              </a:ext>
            </a:extLst>
          </p:cNvPr>
          <p:cNvSpPr>
            <a:spLocks noGrp="1"/>
          </p:cNvSpPr>
          <p:nvPr>
            <p:ph type="title"/>
          </p:nvPr>
        </p:nvSpPr>
        <p:spPr>
          <a:xfrm>
            <a:off x="1295402" y="393700"/>
            <a:ext cx="9601196" cy="1303867"/>
          </a:xfrm>
        </p:spPr>
        <p:txBody>
          <a:bodyPr>
            <a:normAutofit fontScale="90000"/>
          </a:bodyPr>
          <a:lstStyle/>
          <a:p>
            <a:r>
              <a:rPr lang="en-US" b="1" dirty="0"/>
              <a:t>Dummy	Classifier			Logistic Classifier</a:t>
            </a:r>
          </a:p>
        </p:txBody>
      </p:sp>
      <p:pic>
        <p:nvPicPr>
          <p:cNvPr id="4" name="Content Placeholder 3">
            <a:extLst>
              <a:ext uri="{FF2B5EF4-FFF2-40B4-BE49-F238E27FC236}">
                <a16:creationId xmlns:a16="http://schemas.microsoft.com/office/drawing/2014/main" id="{0BA3EAA8-AE11-9C42-82E2-6E2D1E7FA852}"/>
              </a:ext>
            </a:extLst>
          </p:cNvPr>
          <p:cNvPicPr>
            <a:picLocks noGrp="1" noChangeAspect="1"/>
          </p:cNvPicPr>
          <p:nvPr>
            <p:ph idx="1"/>
          </p:nvPr>
        </p:nvPicPr>
        <p:blipFill>
          <a:blip r:embed="rId2"/>
          <a:stretch>
            <a:fillRect/>
          </a:stretch>
        </p:blipFill>
        <p:spPr>
          <a:xfrm>
            <a:off x="816512" y="1485900"/>
            <a:ext cx="5157271" cy="1943100"/>
          </a:xfrm>
          <a:prstGeom prst="rect">
            <a:avLst/>
          </a:prstGeom>
        </p:spPr>
      </p:pic>
      <p:pic>
        <p:nvPicPr>
          <p:cNvPr id="5" name="Picture 4">
            <a:extLst>
              <a:ext uri="{FF2B5EF4-FFF2-40B4-BE49-F238E27FC236}">
                <a16:creationId xmlns:a16="http://schemas.microsoft.com/office/drawing/2014/main" id="{9D492CC1-0D47-A94F-B3D4-698D0F4A24F4}"/>
              </a:ext>
            </a:extLst>
          </p:cNvPr>
          <p:cNvPicPr>
            <a:picLocks noChangeAspect="1"/>
          </p:cNvPicPr>
          <p:nvPr/>
        </p:nvPicPr>
        <p:blipFill>
          <a:blip r:embed="rId3"/>
          <a:stretch>
            <a:fillRect/>
          </a:stretch>
        </p:blipFill>
        <p:spPr>
          <a:xfrm>
            <a:off x="6095999" y="1519277"/>
            <a:ext cx="5587511" cy="1828800"/>
          </a:xfrm>
          <a:prstGeom prst="rect">
            <a:avLst/>
          </a:prstGeom>
        </p:spPr>
      </p:pic>
      <p:cxnSp>
        <p:nvCxnSpPr>
          <p:cNvPr id="7" name="Straight Connector 6">
            <a:extLst>
              <a:ext uri="{FF2B5EF4-FFF2-40B4-BE49-F238E27FC236}">
                <a16:creationId xmlns:a16="http://schemas.microsoft.com/office/drawing/2014/main" id="{2ADEAB1A-B14B-2040-9E9C-6B47518D132B}"/>
              </a:ext>
            </a:extLst>
          </p:cNvPr>
          <p:cNvCxnSpPr>
            <a:cxnSpLocks/>
          </p:cNvCxnSpPr>
          <p:nvPr/>
        </p:nvCxnSpPr>
        <p:spPr>
          <a:xfrm>
            <a:off x="5973783" y="848543"/>
            <a:ext cx="0" cy="3103797"/>
          </a:xfrm>
          <a:prstGeom prst="line">
            <a:avLst/>
          </a:prstGeom>
        </p:spPr>
        <p:style>
          <a:lnRef idx="3">
            <a:schemeClr val="dk1"/>
          </a:lnRef>
          <a:fillRef idx="0">
            <a:schemeClr val="dk1"/>
          </a:fillRef>
          <a:effectRef idx="2">
            <a:schemeClr val="dk1"/>
          </a:effectRef>
          <a:fontRef idx="minor">
            <a:schemeClr val="tx1"/>
          </a:fontRef>
        </p:style>
      </p:cxnSp>
      <p:pic>
        <p:nvPicPr>
          <p:cNvPr id="8" name="Picture 7">
            <a:extLst>
              <a:ext uri="{FF2B5EF4-FFF2-40B4-BE49-F238E27FC236}">
                <a16:creationId xmlns:a16="http://schemas.microsoft.com/office/drawing/2014/main" id="{82A73904-AEAD-1C49-B33C-60A9D8F73209}"/>
              </a:ext>
            </a:extLst>
          </p:cNvPr>
          <p:cNvPicPr>
            <a:picLocks noChangeAspect="1"/>
          </p:cNvPicPr>
          <p:nvPr/>
        </p:nvPicPr>
        <p:blipFill>
          <a:blip r:embed="rId4"/>
          <a:stretch>
            <a:fillRect/>
          </a:stretch>
        </p:blipFill>
        <p:spPr>
          <a:xfrm>
            <a:off x="5284470" y="4428999"/>
            <a:ext cx="6159500" cy="1752600"/>
          </a:xfrm>
          <a:prstGeom prst="rect">
            <a:avLst/>
          </a:prstGeom>
        </p:spPr>
      </p:pic>
      <p:sp>
        <p:nvSpPr>
          <p:cNvPr id="9" name="TextBox 8">
            <a:extLst>
              <a:ext uri="{FF2B5EF4-FFF2-40B4-BE49-F238E27FC236}">
                <a16:creationId xmlns:a16="http://schemas.microsoft.com/office/drawing/2014/main" id="{10E9A0F9-97D1-6049-AF33-51EC0152ABE9}"/>
              </a:ext>
            </a:extLst>
          </p:cNvPr>
          <p:cNvSpPr txBox="1"/>
          <p:nvPr/>
        </p:nvSpPr>
        <p:spPr>
          <a:xfrm>
            <a:off x="3343422" y="3824736"/>
            <a:ext cx="8848578" cy="553998"/>
          </a:xfrm>
          <a:prstGeom prst="rect">
            <a:avLst/>
          </a:prstGeom>
          <a:noFill/>
        </p:spPr>
        <p:txBody>
          <a:bodyPr wrap="square" rtlCol="0">
            <a:spAutoFit/>
          </a:bodyPr>
          <a:lstStyle/>
          <a:p>
            <a:r>
              <a:rPr lang="en-US" sz="3000" dirty="0"/>
              <a:t>					</a:t>
            </a:r>
            <a:r>
              <a:rPr lang="en-US" sz="3000" b="1" dirty="0">
                <a:latin typeface="+mj-lt"/>
              </a:rPr>
              <a:t>Logistic with PCA (45 components)</a:t>
            </a:r>
          </a:p>
        </p:txBody>
      </p:sp>
    </p:spTree>
    <p:extLst>
      <p:ext uri="{BB962C8B-B14F-4D97-AF65-F5344CB8AC3E}">
        <p14:creationId xmlns:p14="http://schemas.microsoft.com/office/powerpoint/2010/main" val="41535990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150EFE-911B-3542-BB9A-394A47E3F6A9}"/>
              </a:ext>
            </a:extLst>
          </p:cNvPr>
          <p:cNvSpPr>
            <a:spLocks noGrp="1"/>
          </p:cNvSpPr>
          <p:nvPr>
            <p:ph type="title"/>
          </p:nvPr>
        </p:nvSpPr>
        <p:spPr/>
        <p:txBody>
          <a:bodyPr/>
          <a:lstStyle/>
          <a:p>
            <a:r>
              <a:rPr lang="en-US" dirty="0"/>
              <a:t>Grid Search Best Parameters </a:t>
            </a:r>
          </a:p>
        </p:txBody>
      </p:sp>
      <p:sp>
        <p:nvSpPr>
          <p:cNvPr id="3" name="Content Placeholder 2">
            <a:extLst>
              <a:ext uri="{FF2B5EF4-FFF2-40B4-BE49-F238E27FC236}">
                <a16:creationId xmlns:a16="http://schemas.microsoft.com/office/drawing/2014/main" id="{A02A2639-FF5E-9145-BDD4-ABBBA43CD235}"/>
              </a:ext>
            </a:extLst>
          </p:cNvPr>
          <p:cNvSpPr>
            <a:spLocks noGrp="1"/>
          </p:cNvSpPr>
          <p:nvPr>
            <p:ph idx="1"/>
          </p:nvPr>
        </p:nvSpPr>
        <p:spPr/>
        <p:txBody>
          <a:bodyPr/>
          <a:lstStyle/>
          <a:p>
            <a:r>
              <a:rPr lang="en-US" dirty="0"/>
              <a:t>5fold Cross-</a:t>
            </a:r>
            <a:r>
              <a:rPr lang="en-US" dirty="0" err="1"/>
              <a:t>val</a:t>
            </a:r>
            <a:r>
              <a:rPr lang="en-US" dirty="0"/>
              <a:t> mean: 0.62686, std: 0.00273, </a:t>
            </a:r>
          </a:p>
          <a:p>
            <a:r>
              <a:rPr lang="en-US" dirty="0"/>
              <a:t>params: {'</a:t>
            </a:r>
            <a:r>
              <a:rPr lang="en-US" dirty="0" err="1"/>
              <a:t>class_weight</a:t>
            </a:r>
            <a:r>
              <a:rPr lang="en-US" dirty="0"/>
              <a:t>': None, '</a:t>
            </a:r>
            <a:r>
              <a:rPr lang="en-US" dirty="0" err="1"/>
              <a:t>multi_class</a:t>
            </a:r>
            <a:r>
              <a:rPr lang="en-US" dirty="0"/>
              <a:t>': 'multinomial', 'solver': 'newton-cg’}</a:t>
            </a:r>
          </a:p>
          <a:p>
            <a:endParaRPr lang="en-US" dirty="0"/>
          </a:p>
          <a:p>
            <a:r>
              <a:rPr lang="en-US" dirty="0"/>
              <a:t>The above were grid search best parameters for logistic regression with different parameters. The performance did not increase significantly from initial results.</a:t>
            </a:r>
          </a:p>
        </p:txBody>
      </p:sp>
    </p:spTree>
    <p:extLst>
      <p:ext uri="{BB962C8B-B14F-4D97-AF65-F5344CB8AC3E}">
        <p14:creationId xmlns:p14="http://schemas.microsoft.com/office/powerpoint/2010/main" val="10671038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6AA57-D61F-7E44-8E1C-6108727DE440}"/>
              </a:ext>
            </a:extLst>
          </p:cNvPr>
          <p:cNvSpPr>
            <a:spLocks noGrp="1"/>
          </p:cNvSpPr>
          <p:nvPr>
            <p:ph type="title"/>
          </p:nvPr>
        </p:nvSpPr>
        <p:spPr>
          <a:xfrm>
            <a:off x="845236" y="588237"/>
            <a:ext cx="9601196" cy="1303867"/>
          </a:xfrm>
        </p:spPr>
        <p:txBody>
          <a:bodyPr/>
          <a:lstStyle/>
          <a:p>
            <a:r>
              <a:rPr lang="en-US" dirty="0"/>
              <a:t>Support Vector Machine</a:t>
            </a:r>
          </a:p>
        </p:txBody>
      </p:sp>
      <p:pic>
        <p:nvPicPr>
          <p:cNvPr id="4" name="Content Placeholder 3">
            <a:extLst>
              <a:ext uri="{FF2B5EF4-FFF2-40B4-BE49-F238E27FC236}">
                <a16:creationId xmlns:a16="http://schemas.microsoft.com/office/drawing/2014/main" id="{2F546FAA-5B60-B947-A2B2-FE325F85220F}"/>
              </a:ext>
            </a:extLst>
          </p:cNvPr>
          <p:cNvPicPr>
            <a:picLocks noGrp="1" noChangeAspect="1"/>
          </p:cNvPicPr>
          <p:nvPr>
            <p:ph idx="1"/>
          </p:nvPr>
        </p:nvPicPr>
        <p:blipFill>
          <a:blip r:embed="rId2"/>
          <a:stretch>
            <a:fillRect/>
          </a:stretch>
        </p:blipFill>
        <p:spPr>
          <a:xfrm>
            <a:off x="2687019" y="2418470"/>
            <a:ext cx="6502400" cy="2133600"/>
          </a:xfrm>
          <a:prstGeom prst="rect">
            <a:avLst/>
          </a:prstGeom>
        </p:spPr>
      </p:pic>
      <p:sp>
        <p:nvSpPr>
          <p:cNvPr id="5" name="TextBox 4">
            <a:extLst>
              <a:ext uri="{FF2B5EF4-FFF2-40B4-BE49-F238E27FC236}">
                <a16:creationId xmlns:a16="http://schemas.microsoft.com/office/drawing/2014/main" id="{015C0F16-1B04-7649-995B-27F9DC18EBE2}"/>
              </a:ext>
            </a:extLst>
          </p:cNvPr>
          <p:cNvSpPr txBox="1"/>
          <p:nvPr/>
        </p:nvSpPr>
        <p:spPr>
          <a:xfrm>
            <a:off x="1280160" y="4965897"/>
            <a:ext cx="9121087" cy="646331"/>
          </a:xfrm>
          <a:prstGeom prst="rect">
            <a:avLst/>
          </a:prstGeom>
          <a:noFill/>
        </p:spPr>
        <p:txBody>
          <a:bodyPr wrap="none" rtlCol="0">
            <a:spAutoFit/>
          </a:bodyPr>
          <a:lstStyle/>
          <a:p>
            <a:r>
              <a:rPr lang="en-US" b="1" dirty="0"/>
              <a:t>	SVM performance was almost identical to that of Logistic Regression for all measures:</a:t>
            </a:r>
          </a:p>
          <a:p>
            <a:r>
              <a:rPr lang="en-US" b="1" dirty="0"/>
              <a:t>	precision, recall and f1-score.</a:t>
            </a:r>
          </a:p>
        </p:txBody>
      </p:sp>
    </p:spTree>
    <p:extLst>
      <p:ext uri="{BB962C8B-B14F-4D97-AF65-F5344CB8AC3E}">
        <p14:creationId xmlns:p14="http://schemas.microsoft.com/office/powerpoint/2010/main" val="15195032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59B53-A403-F747-B175-91B6715585D4}"/>
              </a:ext>
            </a:extLst>
          </p:cNvPr>
          <p:cNvSpPr>
            <a:spLocks noGrp="1"/>
          </p:cNvSpPr>
          <p:nvPr>
            <p:ph type="title"/>
          </p:nvPr>
        </p:nvSpPr>
        <p:spPr/>
        <p:txBody>
          <a:bodyPr/>
          <a:lstStyle/>
          <a:p>
            <a:r>
              <a:rPr lang="en-US" dirty="0"/>
              <a:t>Decision Tree 						Random Forest</a:t>
            </a:r>
          </a:p>
        </p:txBody>
      </p:sp>
      <p:pic>
        <p:nvPicPr>
          <p:cNvPr id="4" name="Content Placeholder 3">
            <a:extLst>
              <a:ext uri="{FF2B5EF4-FFF2-40B4-BE49-F238E27FC236}">
                <a16:creationId xmlns:a16="http://schemas.microsoft.com/office/drawing/2014/main" id="{11E55A6B-061A-B947-A7AA-F1450FBF6C35}"/>
              </a:ext>
            </a:extLst>
          </p:cNvPr>
          <p:cNvPicPr>
            <a:picLocks noGrp="1" noChangeAspect="1"/>
          </p:cNvPicPr>
          <p:nvPr>
            <p:ph idx="1"/>
          </p:nvPr>
        </p:nvPicPr>
        <p:blipFill>
          <a:blip r:embed="rId2"/>
          <a:stretch>
            <a:fillRect/>
          </a:stretch>
        </p:blipFill>
        <p:spPr>
          <a:xfrm>
            <a:off x="200964" y="2115229"/>
            <a:ext cx="5680448" cy="2026899"/>
          </a:xfrm>
          <a:prstGeom prst="rect">
            <a:avLst/>
          </a:prstGeom>
        </p:spPr>
      </p:pic>
      <p:pic>
        <p:nvPicPr>
          <p:cNvPr id="5" name="Picture 4">
            <a:extLst>
              <a:ext uri="{FF2B5EF4-FFF2-40B4-BE49-F238E27FC236}">
                <a16:creationId xmlns:a16="http://schemas.microsoft.com/office/drawing/2014/main" id="{2B69C28F-4188-E14D-A444-6404B76D5ECA}"/>
              </a:ext>
            </a:extLst>
          </p:cNvPr>
          <p:cNvPicPr>
            <a:picLocks noChangeAspect="1"/>
          </p:cNvPicPr>
          <p:nvPr/>
        </p:nvPicPr>
        <p:blipFill>
          <a:blip r:embed="rId3"/>
          <a:stretch>
            <a:fillRect/>
          </a:stretch>
        </p:blipFill>
        <p:spPr>
          <a:xfrm>
            <a:off x="6527410" y="2115229"/>
            <a:ext cx="5463626" cy="2026899"/>
          </a:xfrm>
          <a:prstGeom prst="rect">
            <a:avLst/>
          </a:prstGeom>
        </p:spPr>
      </p:pic>
      <p:cxnSp>
        <p:nvCxnSpPr>
          <p:cNvPr id="8" name="Straight Connector 7">
            <a:extLst>
              <a:ext uri="{FF2B5EF4-FFF2-40B4-BE49-F238E27FC236}">
                <a16:creationId xmlns:a16="http://schemas.microsoft.com/office/drawing/2014/main" id="{0874813C-135B-B346-B601-B922ABEF2C77}"/>
              </a:ext>
            </a:extLst>
          </p:cNvPr>
          <p:cNvCxnSpPr/>
          <p:nvPr/>
        </p:nvCxnSpPr>
        <p:spPr>
          <a:xfrm>
            <a:off x="6096000" y="1181686"/>
            <a:ext cx="0" cy="4135902"/>
          </a:xfrm>
          <a:prstGeom prst="line">
            <a:avLst/>
          </a:prstGeom>
        </p:spPr>
        <p:style>
          <a:lnRef idx="1">
            <a:schemeClr val="accent4"/>
          </a:lnRef>
          <a:fillRef idx="0">
            <a:schemeClr val="accent4"/>
          </a:fillRef>
          <a:effectRef idx="0">
            <a:schemeClr val="accent4"/>
          </a:effectRef>
          <a:fontRef idx="minor">
            <a:schemeClr val="tx1"/>
          </a:fontRef>
        </p:style>
      </p:cxnSp>
      <p:sp>
        <p:nvSpPr>
          <p:cNvPr id="9" name="TextBox 8">
            <a:extLst>
              <a:ext uri="{FF2B5EF4-FFF2-40B4-BE49-F238E27FC236}">
                <a16:creationId xmlns:a16="http://schemas.microsoft.com/office/drawing/2014/main" id="{F8D7469F-530C-6243-8005-4B6FD3DF62F1}"/>
              </a:ext>
            </a:extLst>
          </p:cNvPr>
          <p:cNvSpPr txBox="1"/>
          <p:nvPr/>
        </p:nvSpPr>
        <p:spPr>
          <a:xfrm>
            <a:off x="900333" y="4870811"/>
            <a:ext cx="11681168" cy="923330"/>
          </a:xfrm>
          <a:prstGeom prst="rect">
            <a:avLst/>
          </a:prstGeom>
          <a:noFill/>
        </p:spPr>
        <p:txBody>
          <a:bodyPr wrap="square" rtlCol="0">
            <a:spAutoFit/>
          </a:bodyPr>
          <a:lstStyle/>
          <a:p>
            <a:r>
              <a:rPr lang="en-US" b="1" dirty="0"/>
              <a:t>Both Decision tree and Random Forest models performed similarly to Logistic Regression and/or SVM.</a:t>
            </a:r>
          </a:p>
          <a:p>
            <a:r>
              <a:rPr lang="en-US" b="1" dirty="0"/>
              <a:t>Although Random Forest did show significant increase in misdemeanor recall compared to Decision Tree, </a:t>
            </a:r>
          </a:p>
          <a:p>
            <a:r>
              <a:rPr lang="en-US" b="1" dirty="0"/>
              <a:t>however it performed worse in recall for felony class. </a:t>
            </a:r>
          </a:p>
        </p:txBody>
      </p:sp>
    </p:spTree>
    <p:extLst>
      <p:ext uri="{BB962C8B-B14F-4D97-AF65-F5344CB8AC3E}">
        <p14:creationId xmlns:p14="http://schemas.microsoft.com/office/powerpoint/2010/main" val="22040147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95010C-A8AE-8740-B9B0-D232B3CC36F2}"/>
              </a:ext>
            </a:extLst>
          </p:cNvPr>
          <p:cNvSpPr>
            <a:spLocks noGrp="1"/>
          </p:cNvSpPr>
          <p:nvPr>
            <p:ph type="title"/>
          </p:nvPr>
        </p:nvSpPr>
        <p:spPr>
          <a:xfrm>
            <a:off x="1295402" y="266894"/>
            <a:ext cx="9601196" cy="1303867"/>
          </a:xfrm>
        </p:spPr>
        <p:txBody>
          <a:bodyPr/>
          <a:lstStyle/>
          <a:p>
            <a:r>
              <a:rPr lang="en-US" dirty="0"/>
              <a:t>Random Forest Feature Importance</a:t>
            </a:r>
          </a:p>
        </p:txBody>
      </p:sp>
      <p:pic>
        <p:nvPicPr>
          <p:cNvPr id="4" name="Content Placeholder 3">
            <a:extLst>
              <a:ext uri="{FF2B5EF4-FFF2-40B4-BE49-F238E27FC236}">
                <a16:creationId xmlns:a16="http://schemas.microsoft.com/office/drawing/2014/main" id="{D53416ED-1E85-7D4C-AC42-2DCF24BF015D}"/>
              </a:ext>
            </a:extLst>
          </p:cNvPr>
          <p:cNvPicPr>
            <a:picLocks noGrp="1" noChangeAspect="1"/>
          </p:cNvPicPr>
          <p:nvPr>
            <p:ph idx="1"/>
          </p:nvPr>
        </p:nvPicPr>
        <p:blipFill>
          <a:blip r:embed="rId2"/>
          <a:stretch>
            <a:fillRect/>
          </a:stretch>
        </p:blipFill>
        <p:spPr>
          <a:xfrm>
            <a:off x="789379" y="1470636"/>
            <a:ext cx="7285475" cy="4428940"/>
          </a:xfrm>
          <a:prstGeom prst="rect">
            <a:avLst/>
          </a:prstGeom>
        </p:spPr>
      </p:pic>
      <p:sp>
        <p:nvSpPr>
          <p:cNvPr id="5" name="TextBox 4">
            <a:extLst>
              <a:ext uri="{FF2B5EF4-FFF2-40B4-BE49-F238E27FC236}">
                <a16:creationId xmlns:a16="http://schemas.microsoft.com/office/drawing/2014/main" id="{02AEA73E-2B48-7D49-8069-60D79A95C452}"/>
              </a:ext>
            </a:extLst>
          </p:cNvPr>
          <p:cNvSpPr txBox="1"/>
          <p:nvPr/>
        </p:nvSpPr>
        <p:spPr>
          <a:xfrm>
            <a:off x="8074854" y="2418382"/>
            <a:ext cx="3442124" cy="2585323"/>
          </a:xfrm>
          <a:prstGeom prst="rect">
            <a:avLst/>
          </a:prstGeom>
          <a:noFill/>
        </p:spPr>
        <p:txBody>
          <a:bodyPr wrap="square" rtlCol="0">
            <a:spAutoFit/>
          </a:bodyPr>
          <a:lstStyle/>
          <a:p>
            <a:r>
              <a:rPr lang="en-US" b="1" dirty="0"/>
              <a:t>Using Random Forest and the feature importance based on information gain, were able to confirm that features of importance included being male and being in specific age groups. The arrest borough was also a feature of importance, as well as the arresting precinct.</a:t>
            </a:r>
          </a:p>
        </p:txBody>
      </p:sp>
    </p:spTree>
    <p:extLst>
      <p:ext uri="{BB962C8B-B14F-4D97-AF65-F5344CB8AC3E}">
        <p14:creationId xmlns:p14="http://schemas.microsoft.com/office/powerpoint/2010/main" val="25814839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A20B29-136E-4405-8C3F-86E16C4765F3}"/>
              </a:ext>
            </a:extLst>
          </p:cNvPr>
          <p:cNvSpPr>
            <a:spLocks noGrp="1"/>
          </p:cNvSpPr>
          <p:nvPr>
            <p:ph type="title"/>
          </p:nvPr>
        </p:nvSpPr>
        <p:spPr/>
        <p:txBody>
          <a:bodyPr/>
          <a:lstStyle/>
          <a:p>
            <a:pPr algn="ctr"/>
            <a:r>
              <a:rPr lang="en-US" dirty="0"/>
              <a:t>NYPD arrest data Analysis 2019</a:t>
            </a:r>
          </a:p>
        </p:txBody>
      </p:sp>
      <p:sp>
        <p:nvSpPr>
          <p:cNvPr id="3" name="Content Placeholder 2">
            <a:extLst>
              <a:ext uri="{FF2B5EF4-FFF2-40B4-BE49-F238E27FC236}">
                <a16:creationId xmlns:a16="http://schemas.microsoft.com/office/drawing/2014/main" id="{62C53E46-EFD8-42E9-878B-0ACBCE38950E}"/>
              </a:ext>
            </a:extLst>
          </p:cNvPr>
          <p:cNvSpPr>
            <a:spLocks noGrp="1"/>
          </p:cNvSpPr>
          <p:nvPr>
            <p:ph idx="1"/>
          </p:nvPr>
        </p:nvSpPr>
        <p:spPr/>
        <p:txBody>
          <a:bodyPr>
            <a:normAutofit/>
          </a:bodyPr>
          <a:lstStyle/>
          <a:p>
            <a:pPr>
              <a:lnSpc>
                <a:spcPct val="150000"/>
              </a:lnSpc>
            </a:pPr>
            <a:r>
              <a:rPr lang="en-US" dirty="0"/>
              <a:t>NYC has been ranked #25 with the most violent crime rates in the United States. </a:t>
            </a:r>
          </a:p>
          <a:p>
            <a:pPr>
              <a:lnSpc>
                <a:spcPct val="150000"/>
              </a:lnSpc>
            </a:pPr>
            <a:r>
              <a:rPr lang="en-US" dirty="0"/>
              <a:t>In this project we attempt to classify NYC arrests by predicting their level of severity (Felony or Misdemeanor) using other known features from the arrest.</a:t>
            </a:r>
          </a:p>
        </p:txBody>
      </p:sp>
    </p:spTree>
    <p:extLst>
      <p:ext uri="{BB962C8B-B14F-4D97-AF65-F5344CB8AC3E}">
        <p14:creationId xmlns:p14="http://schemas.microsoft.com/office/powerpoint/2010/main" val="38850465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FBE1253-3AC9-489D-A651-7D80D1F81E06}"/>
              </a:ext>
            </a:extLst>
          </p:cNvPr>
          <p:cNvSpPr txBox="1"/>
          <p:nvPr/>
        </p:nvSpPr>
        <p:spPr>
          <a:xfrm>
            <a:off x="2143125" y="395342"/>
            <a:ext cx="7519988" cy="584775"/>
          </a:xfrm>
          <a:prstGeom prst="rect">
            <a:avLst/>
          </a:prstGeom>
          <a:noFill/>
        </p:spPr>
        <p:txBody>
          <a:bodyPr wrap="square" rtlCol="0">
            <a:spAutoFit/>
          </a:bodyPr>
          <a:lstStyle/>
          <a:p>
            <a:pPr algn="ctr"/>
            <a:r>
              <a:rPr lang="en-US" sz="3200" b="1" dirty="0"/>
              <a:t>Our ML Classifier Workflow</a:t>
            </a:r>
            <a:endParaRPr lang="fr-FR" sz="3200" b="1" dirty="0"/>
          </a:p>
        </p:txBody>
      </p:sp>
      <p:grpSp>
        <p:nvGrpSpPr>
          <p:cNvPr id="51" name="Group 50">
            <a:extLst>
              <a:ext uri="{FF2B5EF4-FFF2-40B4-BE49-F238E27FC236}">
                <a16:creationId xmlns:a16="http://schemas.microsoft.com/office/drawing/2014/main" id="{E0D049D2-850D-4BC9-A0E4-99BB80498105}"/>
              </a:ext>
            </a:extLst>
          </p:cNvPr>
          <p:cNvGrpSpPr/>
          <p:nvPr/>
        </p:nvGrpSpPr>
        <p:grpSpPr>
          <a:xfrm>
            <a:off x="1255611" y="1463610"/>
            <a:ext cx="9490667" cy="2346338"/>
            <a:chOff x="912711" y="1883501"/>
            <a:chExt cx="9490667" cy="2346338"/>
          </a:xfrm>
        </p:grpSpPr>
        <p:sp>
          <p:nvSpPr>
            <p:cNvPr id="6" name="Rectangle 5">
              <a:extLst>
                <a:ext uri="{FF2B5EF4-FFF2-40B4-BE49-F238E27FC236}">
                  <a16:creationId xmlns:a16="http://schemas.microsoft.com/office/drawing/2014/main" id="{C9C5462B-8C0C-4220-88B8-71DCB0F49C4E}"/>
                </a:ext>
              </a:extLst>
            </p:cNvPr>
            <p:cNvSpPr/>
            <p:nvPr/>
          </p:nvSpPr>
          <p:spPr>
            <a:xfrm>
              <a:off x="912711" y="3560834"/>
              <a:ext cx="1978429" cy="58189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Preprocess Data</a:t>
              </a:r>
              <a:endParaRPr lang="fr-FR" dirty="0"/>
            </a:p>
          </p:txBody>
        </p:sp>
        <p:sp>
          <p:nvSpPr>
            <p:cNvPr id="7" name="Rectangle 6">
              <a:extLst>
                <a:ext uri="{FF2B5EF4-FFF2-40B4-BE49-F238E27FC236}">
                  <a16:creationId xmlns:a16="http://schemas.microsoft.com/office/drawing/2014/main" id="{D0C87B2C-38F1-4907-A246-202515BA7E23}"/>
                </a:ext>
              </a:extLst>
            </p:cNvPr>
            <p:cNvSpPr/>
            <p:nvPr/>
          </p:nvSpPr>
          <p:spPr>
            <a:xfrm>
              <a:off x="2143125" y="1883501"/>
              <a:ext cx="2133770" cy="5168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Cross Validation</a:t>
              </a:r>
              <a:endParaRPr lang="fr-FR" dirty="0"/>
            </a:p>
          </p:txBody>
        </p:sp>
        <p:sp>
          <p:nvSpPr>
            <p:cNvPr id="8" name="Rectangle 7">
              <a:extLst>
                <a:ext uri="{FF2B5EF4-FFF2-40B4-BE49-F238E27FC236}">
                  <a16:creationId xmlns:a16="http://schemas.microsoft.com/office/drawing/2014/main" id="{6592E48C-F141-4E8A-BD7E-FC3B0082D90C}"/>
                </a:ext>
              </a:extLst>
            </p:cNvPr>
            <p:cNvSpPr/>
            <p:nvPr/>
          </p:nvSpPr>
          <p:spPr>
            <a:xfrm>
              <a:off x="4659305" y="3644775"/>
              <a:ext cx="1978429" cy="58506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Train and Test</a:t>
              </a:r>
              <a:endParaRPr lang="fr-FR" dirty="0"/>
            </a:p>
          </p:txBody>
        </p:sp>
        <p:sp>
          <p:nvSpPr>
            <p:cNvPr id="9" name="Rectangle 8">
              <a:extLst>
                <a:ext uri="{FF2B5EF4-FFF2-40B4-BE49-F238E27FC236}">
                  <a16:creationId xmlns:a16="http://schemas.microsoft.com/office/drawing/2014/main" id="{9F6DC013-0F5F-4DC2-9052-3CACABA1D894}"/>
                </a:ext>
              </a:extLst>
            </p:cNvPr>
            <p:cNvSpPr/>
            <p:nvPr/>
          </p:nvSpPr>
          <p:spPr>
            <a:xfrm>
              <a:off x="7381961" y="1946589"/>
              <a:ext cx="1978429" cy="58189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Model’s Constants</a:t>
              </a:r>
              <a:endParaRPr lang="fr-FR" dirty="0"/>
            </a:p>
          </p:txBody>
        </p:sp>
        <p:sp>
          <p:nvSpPr>
            <p:cNvPr id="10" name="Rectangle 9">
              <a:extLst>
                <a:ext uri="{FF2B5EF4-FFF2-40B4-BE49-F238E27FC236}">
                  <a16:creationId xmlns:a16="http://schemas.microsoft.com/office/drawing/2014/main" id="{3376EB1A-F06B-43D7-BECD-FD88AD55F92B}"/>
                </a:ext>
              </a:extLst>
            </p:cNvPr>
            <p:cNvSpPr/>
            <p:nvPr/>
          </p:nvSpPr>
          <p:spPr>
            <a:xfrm>
              <a:off x="4656276" y="1901834"/>
              <a:ext cx="2133770" cy="58189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Tuning Parameters</a:t>
              </a:r>
              <a:endParaRPr lang="fr-FR" dirty="0"/>
            </a:p>
          </p:txBody>
        </p:sp>
        <p:sp>
          <p:nvSpPr>
            <p:cNvPr id="11" name="Rectangle 10">
              <a:extLst>
                <a:ext uri="{FF2B5EF4-FFF2-40B4-BE49-F238E27FC236}">
                  <a16:creationId xmlns:a16="http://schemas.microsoft.com/office/drawing/2014/main" id="{D5AA25B2-E921-4E24-B4FE-03669E08C317}"/>
                </a:ext>
              </a:extLst>
            </p:cNvPr>
            <p:cNvSpPr/>
            <p:nvPr/>
          </p:nvSpPr>
          <p:spPr>
            <a:xfrm>
              <a:off x="8424949" y="3597418"/>
              <a:ext cx="1978429" cy="58189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Best model and Performance</a:t>
              </a:r>
              <a:endParaRPr lang="fr-FR" dirty="0"/>
            </a:p>
          </p:txBody>
        </p:sp>
        <p:sp>
          <p:nvSpPr>
            <p:cNvPr id="12" name="Arrow: Right 11">
              <a:extLst>
                <a:ext uri="{FF2B5EF4-FFF2-40B4-BE49-F238E27FC236}">
                  <a16:creationId xmlns:a16="http://schemas.microsoft.com/office/drawing/2014/main" id="{0D450870-B842-41BB-B44A-1E83F25123EA}"/>
                </a:ext>
              </a:extLst>
            </p:cNvPr>
            <p:cNvSpPr/>
            <p:nvPr/>
          </p:nvSpPr>
          <p:spPr>
            <a:xfrm>
              <a:off x="6687589" y="3695222"/>
              <a:ext cx="1683587" cy="38628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Output </a:t>
              </a:r>
              <a:endParaRPr lang="fr-FR" dirty="0"/>
            </a:p>
          </p:txBody>
        </p:sp>
        <p:sp>
          <p:nvSpPr>
            <p:cNvPr id="13" name="Arrow: Right 12">
              <a:extLst>
                <a:ext uri="{FF2B5EF4-FFF2-40B4-BE49-F238E27FC236}">
                  <a16:creationId xmlns:a16="http://schemas.microsoft.com/office/drawing/2014/main" id="{A4FBC44B-7F6D-4427-9C22-DE299971522B}"/>
                </a:ext>
              </a:extLst>
            </p:cNvPr>
            <p:cNvSpPr/>
            <p:nvPr/>
          </p:nvSpPr>
          <p:spPr>
            <a:xfrm>
              <a:off x="2944913" y="3695222"/>
              <a:ext cx="1683587" cy="38628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Input </a:t>
              </a:r>
              <a:endParaRPr lang="fr-FR" dirty="0"/>
            </a:p>
          </p:txBody>
        </p:sp>
        <p:sp>
          <p:nvSpPr>
            <p:cNvPr id="16" name="Rectangle 15">
              <a:extLst>
                <a:ext uri="{FF2B5EF4-FFF2-40B4-BE49-F238E27FC236}">
                  <a16:creationId xmlns:a16="http://schemas.microsoft.com/office/drawing/2014/main" id="{66612BB0-3BAE-4F55-9F1E-5466CAD7DDD2}"/>
                </a:ext>
              </a:extLst>
            </p:cNvPr>
            <p:cNvSpPr/>
            <p:nvPr/>
          </p:nvSpPr>
          <p:spPr>
            <a:xfrm>
              <a:off x="5150297" y="3014663"/>
              <a:ext cx="1145728" cy="3333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Uses</a:t>
              </a:r>
              <a:endParaRPr lang="fr-FR" dirty="0"/>
            </a:p>
          </p:txBody>
        </p:sp>
        <p:cxnSp>
          <p:nvCxnSpPr>
            <p:cNvPr id="18" name="Straight Arrow Connector 17">
              <a:extLst>
                <a:ext uri="{FF2B5EF4-FFF2-40B4-BE49-F238E27FC236}">
                  <a16:creationId xmlns:a16="http://schemas.microsoft.com/office/drawing/2014/main" id="{C24B1041-6132-409C-B07E-A5FE734CBB37}"/>
                </a:ext>
              </a:extLst>
            </p:cNvPr>
            <p:cNvCxnSpPr>
              <a:cxnSpLocks/>
            </p:cNvCxnSpPr>
            <p:nvPr/>
          </p:nvCxnSpPr>
          <p:spPr>
            <a:xfrm flipH="1" flipV="1">
              <a:off x="3205190" y="2418776"/>
              <a:ext cx="1945107" cy="58506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2" name="Straight Arrow Connector 21">
              <a:extLst>
                <a:ext uri="{FF2B5EF4-FFF2-40B4-BE49-F238E27FC236}">
                  <a16:creationId xmlns:a16="http://schemas.microsoft.com/office/drawing/2014/main" id="{55F6A914-104A-4F8A-8500-5300E3BCD882}"/>
                </a:ext>
              </a:extLst>
            </p:cNvPr>
            <p:cNvCxnSpPr>
              <a:cxnSpLocks/>
              <a:stCxn id="16" idx="0"/>
              <a:endCxn id="10" idx="2"/>
            </p:cNvCxnSpPr>
            <p:nvPr/>
          </p:nvCxnSpPr>
          <p:spPr>
            <a:xfrm flipV="1">
              <a:off x="5723161" y="2483725"/>
              <a:ext cx="0" cy="53093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5" name="Straight Arrow Connector 24">
              <a:extLst>
                <a:ext uri="{FF2B5EF4-FFF2-40B4-BE49-F238E27FC236}">
                  <a16:creationId xmlns:a16="http://schemas.microsoft.com/office/drawing/2014/main" id="{1DA1C175-E48D-4E8B-A30E-7605BB49387F}"/>
                </a:ext>
              </a:extLst>
            </p:cNvPr>
            <p:cNvCxnSpPr>
              <a:cxnSpLocks/>
              <a:endCxn id="9" idx="2"/>
            </p:cNvCxnSpPr>
            <p:nvPr/>
          </p:nvCxnSpPr>
          <p:spPr>
            <a:xfrm flipV="1">
              <a:off x="6296025" y="2528480"/>
              <a:ext cx="2075151" cy="47536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0" name="Straight Connector 39">
              <a:extLst>
                <a:ext uri="{FF2B5EF4-FFF2-40B4-BE49-F238E27FC236}">
                  <a16:creationId xmlns:a16="http://schemas.microsoft.com/office/drawing/2014/main" id="{E9EA3E12-713C-4E69-82C0-8C94E78C54D5}"/>
                </a:ext>
              </a:extLst>
            </p:cNvPr>
            <p:cNvCxnSpPr>
              <a:cxnSpLocks/>
              <a:stCxn id="16" idx="2"/>
            </p:cNvCxnSpPr>
            <p:nvPr/>
          </p:nvCxnSpPr>
          <p:spPr>
            <a:xfrm flipH="1">
              <a:off x="5720099" y="3348038"/>
              <a:ext cx="3062" cy="320990"/>
            </a:xfrm>
            <a:prstGeom prst="line">
              <a:avLst/>
            </a:prstGeom>
          </p:spPr>
          <p:style>
            <a:lnRef idx="3">
              <a:schemeClr val="dk1"/>
            </a:lnRef>
            <a:fillRef idx="0">
              <a:schemeClr val="dk1"/>
            </a:fillRef>
            <a:effectRef idx="2">
              <a:schemeClr val="dk1"/>
            </a:effectRef>
            <a:fontRef idx="minor">
              <a:schemeClr val="tx1"/>
            </a:fontRef>
          </p:style>
        </p:cxnSp>
      </p:grpSp>
      <p:sp>
        <p:nvSpPr>
          <p:cNvPr id="45" name="TextBox 44">
            <a:extLst>
              <a:ext uri="{FF2B5EF4-FFF2-40B4-BE49-F238E27FC236}">
                <a16:creationId xmlns:a16="http://schemas.microsoft.com/office/drawing/2014/main" id="{40383013-97FA-412B-B71C-838FBBD76750}"/>
              </a:ext>
            </a:extLst>
          </p:cNvPr>
          <p:cNvSpPr txBox="1"/>
          <p:nvPr/>
        </p:nvSpPr>
        <p:spPr>
          <a:xfrm>
            <a:off x="2486025" y="3892943"/>
            <a:ext cx="7767638" cy="2031325"/>
          </a:xfrm>
          <a:prstGeom prst="rect">
            <a:avLst/>
          </a:prstGeom>
          <a:noFill/>
        </p:spPr>
        <p:txBody>
          <a:bodyPr wrap="square" rtlCol="0">
            <a:spAutoFit/>
          </a:bodyPr>
          <a:lstStyle/>
          <a:p>
            <a:pPr marL="342900" indent="-342900">
              <a:buAutoNum type="arabicPeriod"/>
            </a:pPr>
            <a:r>
              <a:rPr lang="en-US" dirty="0"/>
              <a:t>User will preprocess the data to have a features data set and target column</a:t>
            </a:r>
          </a:p>
          <a:p>
            <a:pPr marL="342900" indent="-342900">
              <a:buAutoNum type="arabicPeriod"/>
            </a:pPr>
            <a:r>
              <a:rPr lang="en-US" dirty="0"/>
              <a:t>User will call our </a:t>
            </a:r>
            <a:r>
              <a:rPr lang="en-US" dirty="0" err="1"/>
              <a:t>train_test</a:t>
            </a:r>
            <a:r>
              <a:rPr lang="en-US" dirty="0"/>
              <a:t> function by selecting model type</a:t>
            </a:r>
          </a:p>
          <a:p>
            <a:pPr marL="342900" indent="-342900">
              <a:buAutoNum type="arabicPeriod"/>
            </a:pPr>
            <a:r>
              <a:rPr lang="en-US" dirty="0"/>
              <a:t>The function will call cross validation on the chosen model tuning parameters</a:t>
            </a:r>
          </a:p>
          <a:p>
            <a:pPr marL="342900" indent="-342900">
              <a:buAutoNum type="arabicPeriod"/>
            </a:pPr>
            <a:r>
              <a:rPr lang="en-US" dirty="0"/>
              <a:t>User get back the best model trained for the optimal parameter and the performance on test set.</a:t>
            </a:r>
          </a:p>
          <a:p>
            <a:pPr marL="342900" indent="-342900">
              <a:buAutoNum type="arabicPeriod"/>
            </a:pPr>
            <a:endParaRPr lang="en-US" dirty="0"/>
          </a:p>
          <a:p>
            <a:pPr marL="342900" indent="-342900">
              <a:buAutoNum type="arabicPeriod"/>
            </a:pPr>
            <a:endParaRPr lang="fr-FR" dirty="0"/>
          </a:p>
        </p:txBody>
      </p:sp>
    </p:spTree>
    <p:extLst>
      <p:ext uri="{BB962C8B-B14F-4D97-AF65-F5344CB8AC3E}">
        <p14:creationId xmlns:p14="http://schemas.microsoft.com/office/powerpoint/2010/main" val="18534397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ell phone&#10;&#10;Description automatically generated">
            <a:extLst>
              <a:ext uri="{FF2B5EF4-FFF2-40B4-BE49-F238E27FC236}">
                <a16:creationId xmlns:a16="http://schemas.microsoft.com/office/drawing/2014/main" id="{429583C2-0E2D-465E-8DE8-BF3790158F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4531" y="1333500"/>
            <a:ext cx="10382937" cy="4876801"/>
          </a:xfrm>
          <a:prstGeom prst="rect">
            <a:avLst/>
          </a:prstGeom>
        </p:spPr>
      </p:pic>
      <p:sp>
        <p:nvSpPr>
          <p:cNvPr id="6" name="TextBox 5">
            <a:extLst>
              <a:ext uri="{FF2B5EF4-FFF2-40B4-BE49-F238E27FC236}">
                <a16:creationId xmlns:a16="http://schemas.microsoft.com/office/drawing/2014/main" id="{58375BA2-3DBB-4DA5-83D0-03E80F3CC8D2}"/>
              </a:ext>
            </a:extLst>
          </p:cNvPr>
          <p:cNvSpPr txBox="1"/>
          <p:nvPr/>
        </p:nvSpPr>
        <p:spPr>
          <a:xfrm>
            <a:off x="3881438" y="728663"/>
            <a:ext cx="4510087" cy="369332"/>
          </a:xfrm>
          <a:prstGeom prst="rect">
            <a:avLst/>
          </a:prstGeom>
          <a:noFill/>
        </p:spPr>
        <p:txBody>
          <a:bodyPr wrap="square" rtlCol="0">
            <a:spAutoFit/>
          </a:bodyPr>
          <a:lstStyle/>
          <a:p>
            <a:pPr algn="ctr"/>
            <a:r>
              <a:rPr lang="en-US" dirty="0"/>
              <a:t>Sample Use of the Classifier</a:t>
            </a:r>
            <a:endParaRPr lang="fr-FR" dirty="0"/>
          </a:p>
        </p:txBody>
      </p:sp>
      <p:sp>
        <p:nvSpPr>
          <p:cNvPr id="11" name="Speech Bubble: Oval 10">
            <a:extLst>
              <a:ext uri="{FF2B5EF4-FFF2-40B4-BE49-F238E27FC236}">
                <a16:creationId xmlns:a16="http://schemas.microsoft.com/office/drawing/2014/main" id="{E1407C33-D922-4B1A-8AD3-4DCB26178044}"/>
              </a:ext>
            </a:extLst>
          </p:cNvPr>
          <p:cNvSpPr/>
          <p:nvPr/>
        </p:nvSpPr>
        <p:spPr>
          <a:xfrm>
            <a:off x="3405188" y="3933824"/>
            <a:ext cx="2609850" cy="700087"/>
          </a:xfrm>
          <a:prstGeom prst="wedgeEllipseCallout">
            <a:avLst>
              <a:gd name="adj1" fmla="val 33436"/>
              <a:gd name="adj2" fmla="val -21318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Call the train test function</a:t>
            </a:r>
            <a:endParaRPr lang="fr-FR" dirty="0"/>
          </a:p>
        </p:txBody>
      </p:sp>
      <p:sp>
        <p:nvSpPr>
          <p:cNvPr id="12" name="Speech Bubble: Oval 11">
            <a:extLst>
              <a:ext uri="{FF2B5EF4-FFF2-40B4-BE49-F238E27FC236}">
                <a16:creationId xmlns:a16="http://schemas.microsoft.com/office/drawing/2014/main" id="{959512ED-3441-4458-A593-53C4A270412D}"/>
              </a:ext>
            </a:extLst>
          </p:cNvPr>
          <p:cNvSpPr/>
          <p:nvPr/>
        </p:nvSpPr>
        <p:spPr>
          <a:xfrm>
            <a:off x="9315450" y="1647825"/>
            <a:ext cx="1919288" cy="947737"/>
          </a:xfrm>
          <a:prstGeom prst="wedgeEllipseCallout">
            <a:avLst>
              <a:gd name="adj1" fmla="val -221081"/>
              <a:gd name="adj2" fmla="val 1476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Call the preprocess function</a:t>
            </a:r>
            <a:endParaRPr lang="fr-FR" dirty="0"/>
          </a:p>
        </p:txBody>
      </p:sp>
    </p:spTree>
    <p:extLst>
      <p:ext uri="{BB962C8B-B14F-4D97-AF65-F5344CB8AC3E}">
        <p14:creationId xmlns:p14="http://schemas.microsoft.com/office/powerpoint/2010/main" val="20913337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FE5CE44-714D-4133-8E7B-0DC4BC00B946}"/>
              </a:ext>
            </a:extLst>
          </p:cNvPr>
          <p:cNvSpPr txBox="1"/>
          <p:nvPr/>
        </p:nvSpPr>
        <p:spPr>
          <a:xfrm>
            <a:off x="2690812" y="742949"/>
            <a:ext cx="6810375" cy="584775"/>
          </a:xfrm>
          <a:prstGeom prst="rect">
            <a:avLst/>
          </a:prstGeom>
          <a:noFill/>
        </p:spPr>
        <p:txBody>
          <a:bodyPr wrap="square" rtlCol="0">
            <a:spAutoFit/>
          </a:bodyPr>
          <a:lstStyle/>
          <a:p>
            <a:pPr algn="ctr"/>
            <a:r>
              <a:rPr lang="en-US" sz="3200" b="1" dirty="0"/>
              <a:t>Machine Learning Takeaway</a:t>
            </a:r>
            <a:endParaRPr lang="fr-FR" sz="3200" b="1" dirty="0"/>
          </a:p>
        </p:txBody>
      </p:sp>
      <p:sp>
        <p:nvSpPr>
          <p:cNvPr id="3" name="TextBox 2">
            <a:extLst>
              <a:ext uri="{FF2B5EF4-FFF2-40B4-BE49-F238E27FC236}">
                <a16:creationId xmlns:a16="http://schemas.microsoft.com/office/drawing/2014/main" id="{32FAC3B9-572E-41B3-A073-BC7566D0662F}"/>
              </a:ext>
            </a:extLst>
          </p:cNvPr>
          <p:cNvSpPr txBox="1"/>
          <p:nvPr/>
        </p:nvSpPr>
        <p:spPr>
          <a:xfrm>
            <a:off x="1457325" y="1895475"/>
            <a:ext cx="9520238" cy="2472665"/>
          </a:xfrm>
          <a:prstGeom prst="rect">
            <a:avLst/>
          </a:prstGeom>
          <a:noFill/>
        </p:spPr>
        <p:txBody>
          <a:bodyPr wrap="square" rtlCol="0">
            <a:spAutoFit/>
          </a:bodyPr>
          <a:lstStyle/>
          <a:p>
            <a:pPr marL="342900" indent="-342900">
              <a:lnSpc>
                <a:spcPct val="200000"/>
              </a:lnSpc>
              <a:buAutoNum type="arabicPeriod"/>
            </a:pPr>
            <a:r>
              <a:rPr lang="en-US" sz="2000" dirty="0"/>
              <a:t>All the features ( Race, Age Group, gender, Borough) we looked at were not good predictor of the target variable (type of crime)</a:t>
            </a:r>
          </a:p>
          <a:p>
            <a:pPr marL="342900" indent="-342900">
              <a:lnSpc>
                <a:spcPct val="200000"/>
              </a:lnSpc>
              <a:buAutoNum type="arabicPeriod"/>
            </a:pPr>
            <a:r>
              <a:rPr lang="en-US" sz="2000" dirty="0"/>
              <a:t>All the model we tried gave us precisions below 0.70</a:t>
            </a:r>
          </a:p>
          <a:p>
            <a:pPr marL="342900" indent="-342900">
              <a:lnSpc>
                <a:spcPct val="200000"/>
              </a:lnSpc>
              <a:buAutoNum type="arabicPeriod"/>
            </a:pPr>
            <a:r>
              <a:rPr lang="en-US" sz="2000" dirty="0"/>
              <a:t>Our Dataset was not a good fit for machine learning</a:t>
            </a:r>
            <a:endParaRPr lang="fr-FR" sz="2000" dirty="0"/>
          </a:p>
        </p:txBody>
      </p:sp>
    </p:spTree>
    <p:extLst>
      <p:ext uri="{BB962C8B-B14F-4D97-AF65-F5344CB8AC3E}">
        <p14:creationId xmlns:p14="http://schemas.microsoft.com/office/powerpoint/2010/main" val="4980820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CDA322-9B27-9944-BE97-A577AEC9F02C}"/>
              </a:ext>
            </a:extLst>
          </p:cNvPr>
          <p:cNvSpPr>
            <a:spLocks noGrp="1"/>
          </p:cNvSpPr>
          <p:nvPr>
            <p:ph type="title"/>
          </p:nvPr>
        </p:nvSpPr>
        <p:spPr>
          <a:xfrm>
            <a:off x="533378" y="433729"/>
            <a:ext cx="9601196" cy="846668"/>
          </a:xfrm>
        </p:spPr>
        <p:txBody>
          <a:bodyPr/>
          <a:lstStyle/>
          <a:p>
            <a:r>
              <a:rPr lang="en-US" dirty="0"/>
              <a:t>			Project Stats</a:t>
            </a:r>
          </a:p>
        </p:txBody>
      </p:sp>
      <p:pic>
        <p:nvPicPr>
          <p:cNvPr id="4" name="Content Placeholder 3">
            <a:extLst>
              <a:ext uri="{FF2B5EF4-FFF2-40B4-BE49-F238E27FC236}">
                <a16:creationId xmlns:a16="http://schemas.microsoft.com/office/drawing/2014/main" id="{2CB817E7-98BC-CB4D-B0B8-0FF179C56ABE}"/>
              </a:ext>
            </a:extLst>
          </p:cNvPr>
          <p:cNvPicPr>
            <a:picLocks noGrp="1" noChangeAspect="1"/>
          </p:cNvPicPr>
          <p:nvPr>
            <p:ph idx="1"/>
          </p:nvPr>
        </p:nvPicPr>
        <p:blipFill>
          <a:blip r:embed="rId2"/>
          <a:stretch>
            <a:fillRect/>
          </a:stretch>
        </p:blipFill>
        <p:spPr>
          <a:xfrm>
            <a:off x="1350499" y="1259177"/>
            <a:ext cx="9601196" cy="4919686"/>
          </a:xfrm>
          <a:prstGeom prst="rect">
            <a:avLst/>
          </a:prstGeom>
        </p:spPr>
      </p:pic>
    </p:spTree>
    <p:extLst>
      <p:ext uri="{BB962C8B-B14F-4D97-AF65-F5344CB8AC3E}">
        <p14:creationId xmlns:p14="http://schemas.microsoft.com/office/powerpoint/2010/main" val="15201507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A15C6BDF-9578-5641-ABB2-F64848679DF8}"/>
              </a:ext>
            </a:extLst>
          </p:cNvPr>
          <p:cNvPicPr>
            <a:picLocks noChangeAspect="1"/>
          </p:cNvPicPr>
          <p:nvPr/>
        </p:nvPicPr>
        <p:blipFill rotWithShape="1">
          <a:blip r:embed="rId2"/>
          <a:srcRect r="50724"/>
          <a:stretch/>
        </p:blipFill>
        <p:spPr>
          <a:xfrm>
            <a:off x="492956" y="0"/>
            <a:ext cx="4866834" cy="906636"/>
          </a:xfrm>
          <a:prstGeom prst="rect">
            <a:avLst/>
          </a:prstGeom>
        </p:spPr>
      </p:pic>
      <p:sp>
        <p:nvSpPr>
          <p:cNvPr id="2" name="Title 1">
            <a:extLst>
              <a:ext uri="{FF2B5EF4-FFF2-40B4-BE49-F238E27FC236}">
                <a16:creationId xmlns:a16="http://schemas.microsoft.com/office/drawing/2014/main" id="{4F486A9E-31CB-D44D-AFF6-967A709F4310}"/>
              </a:ext>
            </a:extLst>
          </p:cNvPr>
          <p:cNvSpPr>
            <a:spLocks noGrp="1"/>
          </p:cNvSpPr>
          <p:nvPr>
            <p:ph type="title"/>
          </p:nvPr>
        </p:nvSpPr>
        <p:spPr>
          <a:xfrm>
            <a:off x="4893893" y="-79028"/>
            <a:ext cx="9876692" cy="706585"/>
          </a:xfrm>
        </p:spPr>
        <p:txBody>
          <a:bodyPr>
            <a:normAutofit fontScale="90000"/>
          </a:bodyPr>
          <a:lstStyle/>
          <a:p>
            <a:r>
              <a:rPr lang="en-US" dirty="0"/>
              <a:t>Contribution Statistics</a:t>
            </a:r>
          </a:p>
        </p:txBody>
      </p:sp>
      <p:pic>
        <p:nvPicPr>
          <p:cNvPr id="8" name="Picture 7">
            <a:extLst>
              <a:ext uri="{FF2B5EF4-FFF2-40B4-BE49-F238E27FC236}">
                <a16:creationId xmlns:a16="http://schemas.microsoft.com/office/drawing/2014/main" id="{15442850-30A1-6A43-9149-CB68D68B015D}"/>
              </a:ext>
            </a:extLst>
          </p:cNvPr>
          <p:cNvPicPr>
            <a:picLocks noChangeAspect="1"/>
          </p:cNvPicPr>
          <p:nvPr/>
        </p:nvPicPr>
        <p:blipFill>
          <a:blip r:embed="rId3"/>
          <a:stretch>
            <a:fillRect/>
          </a:stretch>
        </p:blipFill>
        <p:spPr>
          <a:xfrm>
            <a:off x="1012874" y="985664"/>
            <a:ext cx="9988061" cy="5251521"/>
          </a:xfrm>
          <a:prstGeom prst="rect">
            <a:avLst/>
          </a:prstGeom>
        </p:spPr>
      </p:pic>
    </p:spTree>
    <p:extLst>
      <p:ext uri="{BB962C8B-B14F-4D97-AF65-F5344CB8AC3E}">
        <p14:creationId xmlns:p14="http://schemas.microsoft.com/office/powerpoint/2010/main" val="786552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grpSp>
        <p:nvGrpSpPr>
          <p:cNvPr id="6" name="Group 6">
            <a:extLst>
              <a:ext uri="{FF2B5EF4-FFF2-40B4-BE49-F238E27FC236}">
                <a16:creationId xmlns:a16="http://schemas.microsoft.com/office/drawing/2014/main" id="{7575D7A7-3C36-4508-9BC6-70A93BD3C43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934" y="0"/>
            <a:ext cx="12231160" cy="6856214"/>
            <a:chOff x="-16934" y="0"/>
            <a:chExt cx="12231160" cy="6856214"/>
          </a:xfrm>
        </p:grpSpPr>
        <p:pic>
          <p:nvPicPr>
            <p:cNvPr id="8" name="Picture 7">
              <a:extLst>
                <a:ext uri="{FF2B5EF4-FFF2-40B4-BE49-F238E27FC236}">
                  <a16:creationId xmlns:a16="http://schemas.microsoft.com/office/drawing/2014/main" id="{BC964A0D-06B7-4C16-AC9F-20ADDA8059EB}"/>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6" name="Rectangle 8">
              <a:extLst>
                <a:ext uri="{FF2B5EF4-FFF2-40B4-BE49-F238E27FC236}">
                  <a16:creationId xmlns:a16="http://schemas.microsoft.com/office/drawing/2014/main" id="{F5703F5C-55DF-45CD-BC3F-3BE8F10339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0" name="Picture 9">
              <a:extLst>
                <a:ext uri="{FF2B5EF4-FFF2-40B4-BE49-F238E27FC236}">
                  <a16:creationId xmlns:a16="http://schemas.microsoft.com/office/drawing/2014/main" id="{A8C7134F-70F9-4826-A97E-9B39AEA08F5B}"/>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11" name="Picture 10">
              <a:extLst>
                <a:ext uri="{FF2B5EF4-FFF2-40B4-BE49-F238E27FC236}">
                  <a16:creationId xmlns:a16="http://schemas.microsoft.com/office/drawing/2014/main" id="{39351E73-B6DD-4B56-8EE9-C16B5711C46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cxnSp>
        <p:nvCxnSpPr>
          <p:cNvPr id="22" name="Straight Connector 12">
            <a:extLst>
              <a:ext uri="{FF2B5EF4-FFF2-40B4-BE49-F238E27FC236}">
                <a16:creationId xmlns:a16="http://schemas.microsoft.com/office/drawing/2014/main" id="{AE446D0E-6531-40B7-A182-FB860243977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 useBgFill="1">
        <p:nvSpPr>
          <p:cNvPr id="29" name="Rectangle 14">
            <a:extLst>
              <a:ext uri="{FF2B5EF4-FFF2-40B4-BE49-F238E27FC236}">
                <a16:creationId xmlns:a16="http://schemas.microsoft.com/office/drawing/2014/main" id="{C8BABCA7-C1E0-41BA-A822-5F61251AA6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5"/>
            <a:stretch/>
          </a:blipFill>
          <a:ln w="15875" cap="flat" cmpd="sng" algn="ctr">
            <a:solidFill>
              <a:srgbClr val="B15E28">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Garamond" panose="02020404030301010803"/>
              <a:ea typeface="+mn-ea"/>
              <a:cs typeface="+mn-cs"/>
            </a:endParaRPr>
          </a:p>
        </p:txBody>
      </p:sp>
      <p:grpSp>
        <p:nvGrpSpPr>
          <p:cNvPr id="39" name="Group 16">
            <a:extLst>
              <a:ext uri="{FF2B5EF4-FFF2-40B4-BE49-F238E27FC236}">
                <a16:creationId xmlns:a16="http://schemas.microsoft.com/office/drawing/2014/main" id="{2E5D6EB5-6FDB-477A-98F5-7409CD53754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825" cy="6872226"/>
            <a:chOff x="0" y="0"/>
            <a:chExt cx="12188825" cy="6872226"/>
          </a:xfrm>
        </p:grpSpPr>
        <p:pic>
          <p:nvPicPr>
            <p:cNvPr id="18" name="Picture 17">
              <a:extLst>
                <a:ext uri="{FF2B5EF4-FFF2-40B4-BE49-F238E27FC236}">
                  <a16:creationId xmlns:a16="http://schemas.microsoft.com/office/drawing/2014/main" id="{5BB75167-5757-4E5F-869B-5A350BF43A8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6">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40" name="Rectangle 18">
              <a:extLst>
                <a:ext uri="{FF2B5EF4-FFF2-40B4-BE49-F238E27FC236}">
                  <a16:creationId xmlns:a16="http://schemas.microsoft.com/office/drawing/2014/main" id="{C8338DAE-FFCB-472B-A9EE-77E42FDBD3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20" name="Picture 19">
              <a:extLst>
                <a:ext uri="{FF2B5EF4-FFF2-40B4-BE49-F238E27FC236}">
                  <a16:creationId xmlns:a16="http://schemas.microsoft.com/office/drawing/2014/main" id="{52B2E0A0-4D94-4C05-97C1-32B5D88A2E89}"/>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l="2" r="47673"/>
            <a:stretch/>
          </p:blipFill>
          <p:spPr>
            <a:xfrm rot="5400000">
              <a:off x="5245268" y="530352"/>
              <a:ext cx="1673352" cy="612648"/>
            </a:xfrm>
            <a:prstGeom prst="rect">
              <a:avLst/>
            </a:prstGeom>
          </p:spPr>
        </p:pic>
        <p:pic>
          <p:nvPicPr>
            <p:cNvPr id="41" name="Picture 20">
              <a:extLst>
                <a:ext uri="{FF2B5EF4-FFF2-40B4-BE49-F238E27FC236}">
                  <a16:creationId xmlns:a16="http://schemas.microsoft.com/office/drawing/2014/main" id="{A91E75C9-3350-4F0B-993E-89D3DBD76CC0}"/>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r="48819"/>
            <a:stretch/>
          </p:blipFill>
          <p:spPr>
            <a:xfrm rot="5400000">
              <a:off x="5263556" y="5747514"/>
              <a:ext cx="1636776" cy="612648"/>
            </a:xfrm>
            <a:prstGeom prst="rect">
              <a:avLst/>
            </a:prstGeom>
          </p:spPr>
        </p:pic>
      </p:grpSp>
      <p:sp>
        <p:nvSpPr>
          <p:cNvPr id="2" name="Title 1">
            <a:extLst>
              <a:ext uri="{FF2B5EF4-FFF2-40B4-BE49-F238E27FC236}">
                <a16:creationId xmlns:a16="http://schemas.microsoft.com/office/drawing/2014/main" id="{0E721753-9F10-4FA2-8830-AD18331C4AD0}"/>
              </a:ext>
            </a:extLst>
          </p:cNvPr>
          <p:cNvSpPr>
            <a:spLocks noGrp="1"/>
          </p:cNvSpPr>
          <p:nvPr>
            <p:ph type="title" idx="4294967295"/>
          </p:nvPr>
        </p:nvSpPr>
        <p:spPr>
          <a:xfrm>
            <a:off x="2692398" y="1871131"/>
            <a:ext cx="6815669" cy="1515533"/>
          </a:xfrm>
        </p:spPr>
        <p:txBody>
          <a:bodyPr vert="horz" lIns="91440" tIns="45720" rIns="91440" bIns="45720" rtlCol="0" anchor="b">
            <a:normAutofit/>
          </a:bodyPr>
          <a:lstStyle/>
          <a:p>
            <a:pPr>
              <a:lnSpc>
                <a:spcPct val="90000"/>
              </a:lnSpc>
            </a:pPr>
            <a:r>
              <a:rPr lang="en-US" sz="4600"/>
              <a:t>NYPD made 213,089 arrests </a:t>
            </a:r>
            <a:br>
              <a:rPr lang="en-US" sz="4600"/>
            </a:br>
            <a:r>
              <a:rPr lang="en-US" sz="4600"/>
              <a:t>in 2019</a:t>
            </a:r>
          </a:p>
        </p:txBody>
      </p:sp>
      <p:cxnSp>
        <p:nvCxnSpPr>
          <p:cNvPr id="43" name="Straight Connector 22">
            <a:extLst>
              <a:ext uri="{FF2B5EF4-FFF2-40B4-BE49-F238E27FC236}">
                <a16:creationId xmlns:a16="http://schemas.microsoft.com/office/drawing/2014/main" id="{889FB2CC-C7A1-4A53-A088-636FB487FE6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692399" y="3522131"/>
            <a:ext cx="6815668" cy="0"/>
          </a:xfrm>
          <a:prstGeom prst="line">
            <a:avLst/>
          </a:prstGeom>
          <a:ln>
            <a:solidFill>
              <a:schemeClr val="accent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18681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1D9127-E930-614B-A117-5D587C7F21F9}"/>
              </a:ext>
            </a:extLst>
          </p:cNvPr>
          <p:cNvSpPr>
            <a:spLocks noGrp="1"/>
          </p:cNvSpPr>
          <p:nvPr>
            <p:ph type="title"/>
          </p:nvPr>
        </p:nvSpPr>
        <p:spPr>
          <a:xfrm>
            <a:off x="1295402" y="982132"/>
            <a:ext cx="9601196" cy="1057683"/>
          </a:xfrm>
        </p:spPr>
        <p:txBody>
          <a:bodyPr/>
          <a:lstStyle/>
          <a:p>
            <a:pPr algn="ctr"/>
            <a:r>
              <a:rPr lang="en-US" dirty="0"/>
              <a:t>Principal features for analysis</a:t>
            </a:r>
          </a:p>
        </p:txBody>
      </p:sp>
      <p:sp>
        <p:nvSpPr>
          <p:cNvPr id="3" name="Content Placeholder 2">
            <a:extLst>
              <a:ext uri="{FF2B5EF4-FFF2-40B4-BE49-F238E27FC236}">
                <a16:creationId xmlns:a16="http://schemas.microsoft.com/office/drawing/2014/main" id="{0B0367D4-52AA-E44A-A773-5C18FA772D0A}"/>
              </a:ext>
            </a:extLst>
          </p:cNvPr>
          <p:cNvSpPr>
            <a:spLocks noGrp="1"/>
          </p:cNvSpPr>
          <p:nvPr>
            <p:ph idx="1"/>
          </p:nvPr>
        </p:nvSpPr>
        <p:spPr>
          <a:xfrm>
            <a:off x="838200" y="1510973"/>
            <a:ext cx="10515600" cy="4351338"/>
          </a:xfrm>
        </p:spPr>
        <p:txBody>
          <a:bodyPr>
            <a:normAutofit lnSpcReduction="10000"/>
          </a:bodyPr>
          <a:lstStyle/>
          <a:p>
            <a:pPr marL="0" indent="0">
              <a:buNone/>
            </a:pPr>
            <a:endParaRPr lang="en-US" dirty="0"/>
          </a:p>
          <a:p>
            <a:endParaRPr lang="en-US" dirty="0"/>
          </a:p>
          <a:p>
            <a:r>
              <a:rPr lang="en-US" dirty="0"/>
              <a:t>Level of Offense (target feature)</a:t>
            </a:r>
          </a:p>
          <a:p>
            <a:r>
              <a:rPr lang="en-US" dirty="0"/>
              <a:t>Borough of arrest </a:t>
            </a:r>
          </a:p>
          <a:p>
            <a:r>
              <a:rPr lang="en-US" dirty="0"/>
              <a:t>Precinct where the arrest occurred  </a:t>
            </a:r>
          </a:p>
          <a:p>
            <a:r>
              <a:rPr lang="en-US" dirty="0"/>
              <a:t>Perpetrator’s sex description</a:t>
            </a:r>
          </a:p>
          <a:p>
            <a:r>
              <a:rPr lang="en-US" dirty="0"/>
              <a:t>Perpetrators' race description</a:t>
            </a:r>
          </a:p>
          <a:p>
            <a:r>
              <a:rPr lang="en-US" dirty="0"/>
              <a:t>Date of the arrest</a:t>
            </a:r>
          </a:p>
          <a:p>
            <a:r>
              <a:rPr lang="en-US" dirty="0"/>
              <a:t>Most frequently occurring arrests/locations on the map/month</a:t>
            </a:r>
          </a:p>
          <a:p>
            <a:endParaRPr lang="en-US" dirty="0"/>
          </a:p>
          <a:p>
            <a:endParaRPr lang="en-US" dirty="0"/>
          </a:p>
          <a:p>
            <a:endParaRPr lang="en-US" dirty="0"/>
          </a:p>
          <a:p>
            <a:pPr marL="0" indent="0">
              <a:buNone/>
            </a:pPr>
            <a:endParaRPr lang="en-US" dirty="0"/>
          </a:p>
        </p:txBody>
      </p:sp>
    </p:spTree>
    <p:extLst>
      <p:ext uri="{BB962C8B-B14F-4D97-AF65-F5344CB8AC3E}">
        <p14:creationId xmlns:p14="http://schemas.microsoft.com/office/powerpoint/2010/main" val="27002626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62566-5A08-4ED7-BB60-58870B60EAD9}"/>
              </a:ext>
            </a:extLst>
          </p:cNvPr>
          <p:cNvSpPr>
            <a:spLocks noGrp="1"/>
          </p:cNvSpPr>
          <p:nvPr>
            <p:ph type="title"/>
          </p:nvPr>
        </p:nvSpPr>
        <p:spPr>
          <a:xfrm>
            <a:off x="1009477" y="626012"/>
            <a:ext cx="9907588" cy="626012"/>
          </a:xfrm>
        </p:spPr>
        <p:txBody>
          <a:bodyPr>
            <a:noAutofit/>
          </a:bodyPr>
          <a:lstStyle/>
          <a:p>
            <a:pPr algn="ctr"/>
            <a:r>
              <a:rPr lang="en-US" sz="4400" dirty="0"/>
              <a:t>Arrests by Level of Crime</a:t>
            </a:r>
          </a:p>
        </p:txBody>
      </p:sp>
      <p:graphicFrame>
        <p:nvGraphicFramePr>
          <p:cNvPr id="7" name="Content Placeholder 6">
            <a:extLst>
              <a:ext uri="{FF2B5EF4-FFF2-40B4-BE49-F238E27FC236}">
                <a16:creationId xmlns:a16="http://schemas.microsoft.com/office/drawing/2014/main" id="{CD82A45C-86D1-4F89-8757-9EE4832BD737}"/>
              </a:ext>
            </a:extLst>
          </p:cNvPr>
          <p:cNvGraphicFramePr>
            <a:graphicFrameLocks noGrp="1"/>
          </p:cNvGraphicFramePr>
          <p:nvPr>
            <p:ph idx="1"/>
            <p:extLst>
              <p:ext uri="{D42A27DB-BD31-4B8C-83A1-F6EECF244321}">
                <p14:modId xmlns:p14="http://schemas.microsoft.com/office/powerpoint/2010/main" val="3521310285"/>
              </p:ext>
            </p:extLst>
          </p:nvPr>
        </p:nvGraphicFramePr>
        <p:xfrm>
          <a:off x="8123309" y="2242394"/>
          <a:ext cx="3242096" cy="2373212"/>
        </p:xfrm>
        <a:graphic>
          <a:graphicData uri="http://schemas.openxmlformats.org/drawingml/2006/table">
            <a:tbl>
              <a:tblPr/>
              <a:tblGrid>
                <a:gridCol w="1456791">
                  <a:extLst>
                    <a:ext uri="{9D8B030D-6E8A-4147-A177-3AD203B41FA5}">
                      <a16:colId xmlns:a16="http://schemas.microsoft.com/office/drawing/2014/main" val="2406808410"/>
                    </a:ext>
                  </a:extLst>
                </a:gridCol>
                <a:gridCol w="894458">
                  <a:extLst>
                    <a:ext uri="{9D8B030D-6E8A-4147-A177-3AD203B41FA5}">
                      <a16:colId xmlns:a16="http://schemas.microsoft.com/office/drawing/2014/main" val="197472688"/>
                    </a:ext>
                  </a:extLst>
                </a:gridCol>
                <a:gridCol w="890847">
                  <a:extLst>
                    <a:ext uri="{9D8B030D-6E8A-4147-A177-3AD203B41FA5}">
                      <a16:colId xmlns:a16="http://schemas.microsoft.com/office/drawing/2014/main" val="1599950884"/>
                    </a:ext>
                  </a:extLst>
                </a:gridCol>
              </a:tblGrid>
              <a:tr h="502112">
                <a:tc>
                  <a:txBody>
                    <a:bodyPr/>
                    <a:lstStyle/>
                    <a:p>
                      <a:pPr algn="l" fontAlgn="ctr"/>
                      <a:br>
                        <a:rPr lang="en-US" sz="1600" b="1" dirty="0">
                          <a:effectLst/>
                        </a:rPr>
                      </a:br>
                      <a:r>
                        <a:rPr lang="en-US" sz="1600" b="1" dirty="0">
                          <a:effectLst/>
                        </a:rPr>
                        <a:t>Level Of Arrest</a:t>
                      </a:r>
                    </a:p>
                  </a:txBody>
                  <a:tcPr marL="53671" marR="53671" marT="26836" marB="2683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600" b="1" dirty="0">
                          <a:effectLst/>
                        </a:rPr>
                        <a:t>Count</a:t>
                      </a:r>
                    </a:p>
                  </a:txBody>
                  <a:tcPr marL="53671" marR="53671" marT="26836" marB="2683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1" dirty="0"/>
                        <a:t>Percent</a:t>
                      </a:r>
                    </a:p>
                  </a:txBody>
                  <a:tcPr marL="53671" marR="53671" marT="26836" marB="268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7633029"/>
                  </a:ext>
                </a:extLst>
              </a:tr>
              <a:tr h="515305">
                <a:tc>
                  <a:txBody>
                    <a:bodyPr/>
                    <a:lstStyle/>
                    <a:p>
                      <a:pPr algn="l" fontAlgn="ctr"/>
                      <a:r>
                        <a:rPr lang="en-US" sz="1400" b="1" dirty="0">
                          <a:effectLst/>
                        </a:rPr>
                        <a:t>Misdemeanor</a:t>
                      </a:r>
                    </a:p>
                  </a:txBody>
                  <a:tcPr marL="53671" marR="53671" marT="26836" marB="2683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F5F5"/>
                    </a:solidFill>
                  </a:tcPr>
                </a:tc>
                <a:tc>
                  <a:txBody>
                    <a:bodyPr/>
                    <a:lstStyle/>
                    <a:p>
                      <a:pPr algn="ctr" fontAlgn="ctr"/>
                      <a:r>
                        <a:rPr lang="en-US" sz="1400" b="1" dirty="0">
                          <a:effectLst/>
                        </a:rPr>
                        <a:t>126590</a:t>
                      </a:r>
                    </a:p>
                  </a:txBody>
                  <a:tcPr marL="53671" marR="53671" marT="26836" marB="2683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F5F5"/>
                    </a:solidFill>
                  </a:tcPr>
                </a:tc>
                <a:tc>
                  <a:txBody>
                    <a:bodyPr/>
                    <a:lstStyle/>
                    <a:p>
                      <a:pPr algn="ctr" fontAlgn="ctr"/>
                      <a:r>
                        <a:rPr lang="en-US" sz="1400" b="1" dirty="0">
                          <a:effectLst/>
                        </a:rPr>
                        <a:t>59.41%</a:t>
                      </a:r>
                    </a:p>
                  </a:txBody>
                  <a:tcPr marL="53671" marR="53671" marT="26836" marB="2683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F5F5"/>
                    </a:solidFill>
                  </a:tcPr>
                </a:tc>
                <a:extLst>
                  <a:ext uri="{0D108BD9-81ED-4DB2-BD59-A6C34878D82A}">
                    <a16:rowId xmlns:a16="http://schemas.microsoft.com/office/drawing/2014/main" val="3205079581"/>
                  </a:ext>
                </a:extLst>
              </a:tr>
              <a:tr h="445365">
                <a:tc>
                  <a:txBody>
                    <a:bodyPr/>
                    <a:lstStyle/>
                    <a:p>
                      <a:pPr algn="l" fontAlgn="ctr"/>
                      <a:r>
                        <a:rPr lang="en-US" sz="1400" b="1" dirty="0">
                          <a:effectLst/>
                        </a:rPr>
                        <a:t>Felony</a:t>
                      </a:r>
                    </a:p>
                  </a:txBody>
                  <a:tcPr marL="53671" marR="53671" marT="26836" marB="2683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b="1">
                          <a:effectLst/>
                        </a:rPr>
                        <a:t>83244</a:t>
                      </a:r>
                    </a:p>
                  </a:txBody>
                  <a:tcPr marL="53671" marR="53671" marT="26836" marB="2683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b="1" dirty="0">
                          <a:effectLst/>
                        </a:rPr>
                        <a:t>39.07%</a:t>
                      </a:r>
                    </a:p>
                  </a:txBody>
                  <a:tcPr marL="53671" marR="53671" marT="26836" marB="2683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09141675"/>
                  </a:ext>
                </a:extLst>
              </a:tr>
              <a:tr h="484865">
                <a:tc>
                  <a:txBody>
                    <a:bodyPr/>
                    <a:lstStyle/>
                    <a:p>
                      <a:pPr algn="l" fontAlgn="ctr"/>
                      <a:r>
                        <a:rPr lang="en-US" sz="1400" b="1" dirty="0">
                          <a:effectLst/>
                        </a:rPr>
                        <a:t>Violation</a:t>
                      </a:r>
                    </a:p>
                  </a:txBody>
                  <a:tcPr marL="53671" marR="53671" marT="26836" marB="2683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F5F5"/>
                    </a:solidFill>
                  </a:tcPr>
                </a:tc>
                <a:tc>
                  <a:txBody>
                    <a:bodyPr/>
                    <a:lstStyle/>
                    <a:p>
                      <a:pPr algn="ctr" fontAlgn="ctr"/>
                      <a:r>
                        <a:rPr lang="en-US" sz="1400" b="1">
                          <a:effectLst/>
                        </a:rPr>
                        <a:t>2822</a:t>
                      </a:r>
                    </a:p>
                  </a:txBody>
                  <a:tcPr marL="53671" marR="53671" marT="26836" marB="2683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F5F5"/>
                    </a:solidFill>
                  </a:tcPr>
                </a:tc>
                <a:tc>
                  <a:txBody>
                    <a:bodyPr/>
                    <a:lstStyle/>
                    <a:p>
                      <a:pPr algn="ctr" fontAlgn="ctr"/>
                      <a:r>
                        <a:rPr lang="en-US" sz="1400" b="1" dirty="0">
                          <a:effectLst/>
                        </a:rPr>
                        <a:t>1.32%</a:t>
                      </a:r>
                    </a:p>
                  </a:txBody>
                  <a:tcPr marL="53671" marR="53671" marT="26836" marB="2683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F5F5"/>
                    </a:solidFill>
                  </a:tcPr>
                </a:tc>
                <a:extLst>
                  <a:ext uri="{0D108BD9-81ED-4DB2-BD59-A6C34878D82A}">
                    <a16:rowId xmlns:a16="http://schemas.microsoft.com/office/drawing/2014/main" val="2400034597"/>
                  </a:ext>
                </a:extLst>
              </a:tr>
              <a:tr h="386325">
                <a:tc>
                  <a:txBody>
                    <a:bodyPr/>
                    <a:lstStyle/>
                    <a:p>
                      <a:pPr algn="l" fontAlgn="ctr"/>
                      <a:r>
                        <a:rPr lang="en-US" sz="1400" b="1" dirty="0">
                          <a:effectLst/>
                        </a:rPr>
                        <a:t>I</a:t>
                      </a:r>
                    </a:p>
                  </a:txBody>
                  <a:tcPr marL="53671" marR="53671" marT="26836" marB="2683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b="1">
                          <a:effectLst/>
                        </a:rPr>
                        <a:t>433</a:t>
                      </a:r>
                    </a:p>
                  </a:txBody>
                  <a:tcPr marL="53671" marR="53671" marT="26836" marB="2683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b="1" dirty="0">
                          <a:effectLst/>
                        </a:rPr>
                        <a:t>0.2%</a:t>
                      </a:r>
                    </a:p>
                  </a:txBody>
                  <a:tcPr marL="53671" marR="53671" marT="26836" marB="2683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63079731"/>
                  </a:ext>
                </a:extLst>
              </a:tr>
            </a:tbl>
          </a:graphicData>
        </a:graphic>
      </p:graphicFrame>
      <p:sp>
        <p:nvSpPr>
          <p:cNvPr id="8" name="Rectangle 1">
            <a:extLst>
              <a:ext uri="{FF2B5EF4-FFF2-40B4-BE49-F238E27FC236}">
                <a16:creationId xmlns:a16="http://schemas.microsoft.com/office/drawing/2014/main" id="{74B77144-FDC7-4A31-9F62-D901B3DF25F5}"/>
              </a:ext>
            </a:extLst>
          </p:cNvPr>
          <p:cNvSpPr>
            <a:spLocks noChangeArrowheads="1"/>
          </p:cNvSpPr>
          <p:nvPr/>
        </p:nvSpPr>
        <p:spPr bwMode="auto">
          <a:xfrm>
            <a:off x="0" y="0"/>
            <a:ext cx="9907588"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303F9F"/>
                </a:solidFill>
                <a:effectLst/>
                <a:latin typeface="Courier New" panose="02070309020205020404" pitchFamily="49" charset="0"/>
                <a:cs typeface="Courier New" panose="02070309020205020404" pitchFamily="49" charset="0"/>
              </a:rPr>
              <a:t>In [30]:</a:t>
            </a:r>
            <a:endParaRPr kumimoji="0" lang="en-US" altLang="en-US" sz="11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2051" name="Picture 3">
            <a:extLst>
              <a:ext uri="{FF2B5EF4-FFF2-40B4-BE49-F238E27FC236}">
                <a16:creationId xmlns:a16="http://schemas.microsoft.com/office/drawing/2014/main" id="{1719B9B9-BFA8-45E0-93AD-04EA2E0A9F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6595" y="1406768"/>
            <a:ext cx="7177922" cy="48252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89488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07316257-EE92-4087-81C6-F6ACBEF0B877}"/>
              </a:ext>
            </a:extLst>
          </p:cNvPr>
          <p:cNvGraphicFramePr>
            <a:graphicFrameLocks noGrp="1"/>
          </p:cNvGraphicFramePr>
          <p:nvPr>
            <p:extLst>
              <p:ext uri="{D42A27DB-BD31-4B8C-83A1-F6EECF244321}">
                <p14:modId xmlns:p14="http://schemas.microsoft.com/office/powerpoint/2010/main" val="2965816230"/>
              </p:ext>
            </p:extLst>
          </p:nvPr>
        </p:nvGraphicFramePr>
        <p:xfrm>
          <a:off x="1322363" y="1688122"/>
          <a:ext cx="9574232" cy="4426596"/>
        </p:xfrm>
        <a:graphic>
          <a:graphicData uri="http://schemas.openxmlformats.org/drawingml/2006/table">
            <a:tbl>
              <a:tblPr/>
              <a:tblGrid>
                <a:gridCol w="4695106">
                  <a:extLst>
                    <a:ext uri="{9D8B030D-6E8A-4147-A177-3AD203B41FA5}">
                      <a16:colId xmlns:a16="http://schemas.microsoft.com/office/drawing/2014/main" val="3870950367"/>
                    </a:ext>
                  </a:extLst>
                </a:gridCol>
                <a:gridCol w="1804089">
                  <a:extLst>
                    <a:ext uri="{9D8B030D-6E8A-4147-A177-3AD203B41FA5}">
                      <a16:colId xmlns:a16="http://schemas.microsoft.com/office/drawing/2014/main" val="4094453570"/>
                    </a:ext>
                  </a:extLst>
                </a:gridCol>
                <a:gridCol w="3075037">
                  <a:extLst>
                    <a:ext uri="{9D8B030D-6E8A-4147-A177-3AD203B41FA5}">
                      <a16:colId xmlns:a16="http://schemas.microsoft.com/office/drawing/2014/main" val="1054806939"/>
                    </a:ext>
                  </a:extLst>
                </a:gridCol>
              </a:tblGrid>
              <a:tr h="268087">
                <a:tc>
                  <a:txBody>
                    <a:bodyPr/>
                    <a:lstStyle/>
                    <a:p>
                      <a:pPr algn="l" fontAlgn="ctr"/>
                      <a:r>
                        <a:rPr lang="en-US" sz="1400" b="1" baseline="0" dirty="0">
                          <a:effectLst/>
                        </a:rPr>
                        <a:t>ARREST DESCRIPTION</a:t>
                      </a:r>
                    </a:p>
                  </a:txBody>
                  <a:tcPr marL="50271" marR="50271" marT="25135" marB="2513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400" b="1" baseline="0" dirty="0">
                          <a:effectLst/>
                        </a:rPr>
                        <a:t>COUNTS</a:t>
                      </a:r>
                    </a:p>
                  </a:txBody>
                  <a:tcPr marL="50271" marR="50271" marT="25135" marB="2513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400" b="1" baseline="0" dirty="0">
                          <a:effectLst/>
                        </a:rPr>
                        <a:t>PERCENT</a:t>
                      </a:r>
                    </a:p>
                  </a:txBody>
                  <a:tcPr marL="50271" marR="50271" marT="25135" marB="2513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037718117"/>
                  </a:ext>
                </a:extLst>
              </a:tr>
              <a:tr h="469679">
                <a:tc>
                  <a:txBody>
                    <a:bodyPr/>
                    <a:lstStyle/>
                    <a:p>
                      <a:pPr algn="l" fontAlgn="ctr"/>
                      <a:r>
                        <a:rPr lang="en-US" sz="1200" b="1" baseline="0" dirty="0">
                          <a:effectLst/>
                        </a:rPr>
                        <a:t>ASSAULT 3 &amp; RELATED OFFENSES</a:t>
                      </a:r>
                    </a:p>
                  </a:txBody>
                  <a:tcPr marL="50271" marR="50271" marT="25135" marB="2513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F5F5"/>
                    </a:solidFill>
                  </a:tcPr>
                </a:tc>
                <a:tc>
                  <a:txBody>
                    <a:bodyPr/>
                    <a:lstStyle/>
                    <a:p>
                      <a:pPr algn="ctr" fontAlgn="ctr"/>
                      <a:r>
                        <a:rPr lang="en-US" sz="1200" b="1" baseline="0" dirty="0">
                          <a:effectLst/>
                        </a:rPr>
                        <a:t>31988</a:t>
                      </a:r>
                    </a:p>
                  </a:txBody>
                  <a:tcPr marL="50271" marR="50271" marT="25135" marB="2513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F5F5"/>
                    </a:solidFill>
                  </a:tcPr>
                </a:tc>
                <a:tc>
                  <a:txBody>
                    <a:bodyPr/>
                    <a:lstStyle/>
                    <a:p>
                      <a:pPr algn="ctr" fontAlgn="ctr"/>
                      <a:r>
                        <a:rPr lang="en-US" sz="1200" b="1" baseline="0" dirty="0">
                          <a:effectLst/>
                        </a:rPr>
                        <a:t>15.01%</a:t>
                      </a:r>
                    </a:p>
                  </a:txBody>
                  <a:tcPr marL="50271" marR="50271" marT="25135" marB="2513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F5F5"/>
                    </a:solidFill>
                  </a:tcPr>
                </a:tc>
                <a:extLst>
                  <a:ext uri="{0D108BD9-81ED-4DB2-BD59-A6C34878D82A}">
                    <a16:rowId xmlns:a16="http://schemas.microsoft.com/office/drawing/2014/main" val="3886307952"/>
                  </a:ext>
                </a:extLst>
              </a:tr>
              <a:tr h="268087">
                <a:tc>
                  <a:txBody>
                    <a:bodyPr/>
                    <a:lstStyle/>
                    <a:p>
                      <a:pPr algn="l" fontAlgn="ctr"/>
                      <a:r>
                        <a:rPr lang="en-US" sz="1200" b="1" baseline="0" dirty="0">
                          <a:effectLst/>
                        </a:rPr>
                        <a:t>PETIT LARCENY</a:t>
                      </a:r>
                    </a:p>
                  </a:txBody>
                  <a:tcPr marL="50271" marR="50271" marT="25135" marB="2513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200" b="1" baseline="0" dirty="0">
                          <a:effectLst/>
                        </a:rPr>
                        <a:t>21627</a:t>
                      </a:r>
                    </a:p>
                  </a:txBody>
                  <a:tcPr marL="50271" marR="50271" marT="25135" marB="2513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200" b="1" baseline="0" dirty="0">
                          <a:effectLst/>
                        </a:rPr>
                        <a:t>10.15%</a:t>
                      </a:r>
                    </a:p>
                  </a:txBody>
                  <a:tcPr marL="50271" marR="50271" marT="25135" marB="2513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934117873"/>
                  </a:ext>
                </a:extLst>
              </a:tr>
              <a:tr h="268087">
                <a:tc>
                  <a:txBody>
                    <a:bodyPr/>
                    <a:lstStyle/>
                    <a:p>
                      <a:pPr algn="l" fontAlgn="ctr"/>
                      <a:r>
                        <a:rPr lang="en-US" sz="1200" b="1" baseline="0" dirty="0">
                          <a:effectLst/>
                        </a:rPr>
                        <a:t>DANGEROUS DRUGS</a:t>
                      </a:r>
                    </a:p>
                  </a:txBody>
                  <a:tcPr marL="50271" marR="50271" marT="25135" marB="2513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F5F5"/>
                    </a:solidFill>
                  </a:tcPr>
                </a:tc>
                <a:tc>
                  <a:txBody>
                    <a:bodyPr/>
                    <a:lstStyle/>
                    <a:p>
                      <a:pPr algn="ctr" fontAlgn="ctr"/>
                      <a:r>
                        <a:rPr lang="en-US" sz="1200" b="1" baseline="0">
                          <a:effectLst/>
                        </a:rPr>
                        <a:t>21071</a:t>
                      </a:r>
                    </a:p>
                  </a:txBody>
                  <a:tcPr marL="50271" marR="50271" marT="25135" marB="2513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F5F5"/>
                    </a:solidFill>
                  </a:tcPr>
                </a:tc>
                <a:tc>
                  <a:txBody>
                    <a:bodyPr/>
                    <a:lstStyle/>
                    <a:p>
                      <a:pPr algn="ctr" fontAlgn="ctr"/>
                      <a:r>
                        <a:rPr lang="en-US" sz="1200" b="1" baseline="0" dirty="0">
                          <a:effectLst/>
                        </a:rPr>
                        <a:t>9.89%</a:t>
                      </a:r>
                    </a:p>
                  </a:txBody>
                  <a:tcPr marL="50271" marR="50271" marT="25135" marB="2513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F5F5"/>
                    </a:solidFill>
                  </a:tcPr>
                </a:tc>
                <a:extLst>
                  <a:ext uri="{0D108BD9-81ED-4DB2-BD59-A6C34878D82A}">
                    <a16:rowId xmlns:a16="http://schemas.microsoft.com/office/drawing/2014/main" val="248771642"/>
                  </a:ext>
                </a:extLst>
              </a:tr>
              <a:tr h="268087">
                <a:tc>
                  <a:txBody>
                    <a:bodyPr/>
                    <a:lstStyle/>
                    <a:p>
                      <a:pPr algn="l" fontAlgn="ctr"/>
                      <a:r>
                        <a:rPr lang="en-US" sz="1200" b="1" baseline="0" dirty="0">
                          <a:effectLst/>
                        </a:rPr>
                        <a:t>FELONY ASSAULT</a:t>
                      </a:r>
                    </a:p>
                  </a:txBody>
                  <a:tcPr marL="50271" marR="50271" marT="25135" marB="2513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200" b="1" baseline="0" dirty="0">
                          <a:effectLst/>
                        </a:rPr>
                        <a:t>15208</a:t>
                      </a:r>
                    </a:p>
                  </a:txBody>
                  <a:tcPr marL="50271" marR="50271" marT="25135" marB="2513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200" b="1" baseline="0">
                          <a:effectLst/>
                        </a:rPr>
                        <a:t>7.14%</a:t>
                      </a:r>
                    </a:p>
                  </a:txBody>
                  <a:tcPr marL="50271" marR="50271" marT="25135" marB="2513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876643167"/>
                  </a:ext>
                </a:extLst>
              </a:tr>
              <a:tr h="469679">
                <a:tc>
                  <a:txBody>
                    <a:bodyPr/>
                    <a:lstStyle/>
                    <a:p>
                      <a:pPr algn="l" fontAlgn="ctr"/>
                      <a:r>
                        <a:rPr lang="en-US" sz="1200" b="1" baseline="0" dirty="0">
                          <a:effectLst/>
                        </a:rPr>
                        <a:t>VEHICLE AND TRAFFIC LAWS</a:t>
                      </a:r>
                    </a:p>
                  </a:txBody>
                  <a:tcPr marL="50271" marR="50271" marT="25135" marB="2513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F5F5"/>
                    </a:solidFill>
                  </a:tcPr>
                </a:tc>
                <a:tc>
                  <a:txBody>
                    <a:bodyPr/>
                    <a:lstStyle/>
                    <a:p>
                      <a:pPr algn="ctr" fontAlgn="ctr"/>
                      <a:r>
                        <a:rPr lang="en-US" sz="1200" b="1" baseline="0">
                          <a:effectLst/>
                        </a:rPr>
                        <a:t>14243</a:t>
                      </a:r>
                    </a:p>
                  </a:txBody>
                  <a:tcPr marL="50271" marR="50271" marT="25135" marB="2513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F5F5"/>
                    </a:solidFill>
                  </a:tcPr>
                </a:tc>
                <a:tc>
                  <a:txBody>
                    <a:bodyPr/>
                    <a:lstStyle/>
                    <a:p>
                      <a:pPr algn="ctr" fontAlgn="ctr"/>
                      <a:r>
                        <a:rPr lang="en-US" sz="1200" b="1" baseline="0" dirty="0">
                          <a:effectLst/>
                        </a:rPr>
                        <a:t>6.68%</a:t>
                      </a:r>
                    </a:p>
                  </a:txBody>
                  <a:tcPr marL="50271" marR="50271" marT="25135" marB="2513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F5F5"/>
                    </a:solidFill>
                  </a:tcPr>
                </a:tc>
                <a:extLst>
                  <a:ext uri="{0D108BD9-81ED-4DB2-BD59-A6C34878D82A}">
                    <a16:rowId xmlns:a16="http://schemas.microsoft.com/office/drawing/2014/main" val="3145908527"/>
                  </a:ext>
                </a:extLst>
              </a:tr>
              <a:tr h="268087">
                <a:tc>
                  <a:txBody>
                    <a:bodyPr/>
                    <a:lstStyle/>
                    <a:p>
                      <a:pPr algn="l" fontAlgn="ctr"/>
                      <a:r>
                        <a:rPr lang="en-US" sz="1200" b="1" baseline="0">
                          <a:effectLst/>
                        </a:rPr>
                        <a:t>...</a:t>
                      </a:r>
                    </a:p>
                  </a:txBody>
                  <a:tcPr marL="50271" marR="50271" marT="25135" marB="2513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200" b="1" baseline="0">
                          <a:effectLst/>
                        </a:rPr>
                        <a:t>...</a:t>
                      </a:r>
                    </a:p>
                  </a:txBody>
                  <a:tcPr marL="50271" marR="50271" marT="25135" marB="2513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200" b="1" baseline="0" dirty="0">
                          <a:effectLst/>
                        </a:rPr>
                        <a:t>...</a:t>
                      </a:r>
                    </a:p>
                  </a:txBody>
                  <a:tcPr marL="50271" marR="50271" marT="25135" marB="2513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783070712"/>
                  </a:ext>
                </a:extLst>
              </a:tr>
              <a:tr h="469679">
                <a:tc>
                  <a:txBody>
                    <a:bodyPr/>
                    <a:lstStyle/>
                    <a:p>
                      <a:pPr algn="l" fontAlgn="ctr"/>
                      <a:r>
                        <a:rPr lang="en-US" sz="1200" b="1" baseline="0">
                          <a:effectLst/>
                        </a:rPr>
                        <a:t>HOMICIDE-NEGLIGENT-VEHICLE</a:t>
                      </a:r>
                    </a:p>
                  </a:txBody>
                  <a:tcPr marL="50271" marR="50271" marT="25135" marB="2513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F5F5"/>
                    </a:solidFill>
                  </a:tcPr>
                </a:tc>
                <a:tc>
                  <a:txBody>
                    <a:bodyPr/>
                    <a:lstStyle/>
                    <a:p>
                      <a:pPr algn="ctr" fontAlgn="ctr"/>
                      <a:r>
                        <a:rPr lang="en-US" sz="1200" b="1" baseline="0">
                          <a:effectLst/>
                        </a:rPr>
                        <a:t>5</a:t>
                      </a:r>
                    </a:p>
                  </a:txBody>
                  <a:tcPr marL="50271" marR="50271" marT="25135" marB="2513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F5F5"/>
                    </a:solidFill>
                  </a:tcPr>
                </a:tc>
                <a:tc>
                  <a:txBody>
                    <a:bodyPr/>
                    <a:lstStyle/>
                    <a:p>
                      <a:pPr algn="ctr" fontAlgn="ctr"/>
                      <a:r>
                        <a:rPr lang="en-US" sz="1200" b="1" baseline="0" dirty="0">
                          <a:effectLst/>
                        </a:rPr>
                        <a:t>0.0%</a:t>
                      </a:r>
                    </a:p>
                  </a:txBody>
                  <a:tcPr marL="50271" marR="50271" marT="25135" marB="2513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F5F5"/>
                    </a:solidFill>
                  </a:tcPr>
                </a:tc>
                <a:extLst>
                  <a:ext uri="{0D108BD9-81ED-4DB2-BD59-A6C34878D82A}">
                    <a16:rowId xmlns:a16="http://schemas.microsoft.com/office/drawing/2014/main" val="1209020710"/>
                  </a:ext>
                </a:extLst>
              </a:tr>
              <a:tr h="268087">
                <a:tc>
                  <a:txBody>
                    <a:bodyPr/>
                    <a:lstStyle/>
                    <a:p>
                      <a:pPr algn="l" fontAlgn="ctr"/>
                      <a:r>
                        <a:rPr lang="en-US" sz="1200" b="1" baseline="0">
                          <a:effectLst/>
                        </a:rPr>
                        <a:t>PARKING OFFENSES</a:t>
                      </a:r>
                    </a:p>
                  </a:txBody>
                  <a:tcPr marL="50271" marR="50271" marT="25135" marB="2513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200" b="1" baseline="0">
                          <a:effectLst/>
                        </a:rPr>
                        <a:t>3</a:t>
                      </a:r>
                    </a:p>
                  </a:txBody>
                  <a:tcPr marL="50271" marR="50271" marT="25135" marB="2513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200" b="1" baseline="0" dirty="0">
                          <a:effectLst/>
                        </a:rPr>
                        <a:t>0.0%</a:t>
                      </a:r>
                    </a:p>
                  </a:txBody>
                  <a:tcPr marL="50271" marR="50271" marT="25135" marB="2513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195716297"/>
                  </a:ext>
                </a:extLst>
              </a:tr>
              <a:tr h="469679">
                <a:tc>
                  <a:txBody>
                    <a:bodyPr/>
                    <a:lstStyle/>
                    <a:p>
                      <a:pPr algn="l" fontAlgn="ctr"/>
                      <a:r>
                        <a:rPr lang="en-US" sz="1200" b="1" baseline="0" dirty="0">
                          <a:effectLst/>
                        </a:rPr>
                        <a:t>NYS LAWS-UNCLASSIFIED VIOLATION</a:t>
                      </a:r>
                    </a:p>
                  </a:txBody>
                  <a:tcPr marL="50271" marR="50271" marT="25135" marB="2513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F5F5"/>
                    </a:solidFill>
                  </a:tcPr>
                </a:tc>
                <a:tc>
                  <a:txBody>
                    <a:bodyPr/>
                    <a:lstStyle/>
                    <a:p>
                      <a:pPr algn="ctr" fontAlgn="ctr"/>
                      <a:r>
                        <a:rPr lang="en-US" sz="1200" b="1" baseline="0">
                          <a:effectLst/>
                        </a:rPr>
                        <a:t>2</a:t>
                      </a:r>
                    </a:p>
                  </a:txBody>
                  <a:tcPr marL="50271" marR="50271" marT="25135" marB="2513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F5F5"/>
                    </a:solidFill>
                  </a:tcPr>
                </a:tc>
                <a:tc>
                  <a:txBody>
                    <a:bodyPr/>
                    <a:lstStyle/>
                    <a:p>
                      <a:pPr algn="ctr" fontAlgn="ctr"/>
                      <a:r>
                        <a:rPr lang="en-US" sz="1200" b="1" baseline="0" dirty="0">
                          <a:effectLst/>
                        </a:rPr>
                        <a:t>0.0%</a:t>
                      </a:r>
                    </a:p>
                  </a:txBody>
                  <a:tcPr marL="50271" marR="50271" marT="25135" marB="2513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F5F5"/>
                    </a:solidFill>
                  </a:tcPr>
                </a:tc>
                <a:extLst>
                  <a:ext uri="{0D108BD9-81ED-4DB2-BD59-A6C34878D82A}">
                    <a16:rowId xmlns:a16="http://schemas.microsoft.com/office/drawing/2014/main" val="684393584"/>
                  </a:ext>
                </a:extLst>
              </a:tr>
              <a:tr h="469679">
                <a:tc>
                  <a:txBody>
                    <a:bodyPr/>
                    <a:lstStyle/>
                    <a:p>
                      <a:pPr algn="l" fontAlgn="ctr"/>
                      <a:r>
                        <a:rPr lang="en-US" sz="1200" b="1" baseline="0">
                          <a:effectLst/>
                        </a:rPr>
                        <a:t>LOITERING FOR DRUG PURPOSES</a:t>
                      </a:r>
                    </a:p>
                  </a:txBody>
                  <a:tcPr marL="50271" marR="50271" marT="25135" marB="2513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200" b="1" baseline="0">
                          <a:effectLst/>
                        </a:rPr>
                        <a:t>2</a:t>
                      </a:r>
                    </a:p>
                  </a:txBody>
                  <a:tcPr marL="50271" marR="50271" marT="25135" marB="2513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200" b="1" baseline="0" dirty="0">
                          <a:effectLst/>
                        </a:rPr>
                        <a:t>0.0%</a:t>
                      </a:r>
                    </a:p>
                  </a:txBody>
                  <a:tcPr marL="50271" marR="50271" marT="25135" marB="2513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035348583"/>
                  </a:ext>
                </a:extLst>
              </a:tr>
              <a:tr h="469679">
                <a:tc>
                  <a:txBody>
                    <a:bodyPr/>
                    <a:lstStyle/>
                    <a:p>
                      <a:pPr algn="l" fontAlgn="ctr"/>
                      <a:r>
                        <a:rPr lang="en-US" sz="1200" b="1" baseline="0" dirty="0">
                          <a:effectLst/>
                        </a:rPr>
                        <a:t>UNLAWFUL POSS. WEAP. ON SCHOOL</a:t>
                      </a:r>
                    </a:p>
                  </a:txBody>
                  <a:tcPr marL="50271" marR="50271" marT="25135" marB="2513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F5F5"/>
                    </a:solidFill>
                  </a:tcPr>
                </a:tc>
                <a:tc>
                  <a:txBody>
                    <a:bodyPr/>
                    <a:lstStyle/>
                    <a:p>
                      <a:pPr algn="ctr" fontAlgn="ctr"/>
                      <a:r>
                        <a:rPr lang="en-US" sz="1200" b="1" baseline="0">
                          <a:effectLst/>
                        </a:rPr>
                        <a:t>1</a:t>
                      </a:r>
                    </a:p>
                  </a:txBody>
                  <a:tcPr marL="50271" marR="50271" marT="25135" marB="2513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F5F5"/>
                    </a:solidFill>
                  </a:tcPr>
                </a:tc>
                <a:tc>
                  <a:txBody>
                    <a:bodyPr/>
                    <a:lstStyle/>
                    <a:p>
                      <a:pPr algn="ctr" fontAlgn="ctr"/>
                      <a:r>
                        <a:rPr lang="en-US" sz="1200" b="1" baseline="0" dirty="0">
                          <a:effectLst/>
                        </a:rPr>
                        <a:t>0.0%</a:t>
                      </a:r>
                    </a:p>
                  </a:txBody>
                  <a:tcPr marL="50271" marR="50271" marT="25135" marB="2513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F5F5"/>
                    </a:solidFill>
                  </a:tcPr>
                </a:tc>
                <a:extLst>
                  <a:ext uri="{0D108BD9-81ED-4DB2-BD59-A6C34878D82A}">
                    <a16:rowId xmlns:a16="http://schemas.microsoft.com/office/drawing/2014/main" val="988187890"/>
                  </a:ext>
                </a:extLst>
              </a:tr>
            </a:tbl>
          </a:graphicData>
        </a:graphic>
      </p:graphicFrame>
      <p:sp>
        <p:nvSpPr>
          <p:cNvPr id="3" name="Rectangle 1">
            <a:extLst>
              <a:ext uri="{FF2B5EF4-FFF2-40B4-BE49-F238E27FC236}">
                <a16:creationId xmlns:a16="http://schemas.microsoft.com/office/drawing/2014/main" id="{4B78BD5D-2CAA-4FD0-8F83-4C0C81D33AD9}"/>
              </a:ext>
            </a:extLst>
          </p:cNvPr>
          <p:cNvSpPr>
            <a:spLocks noChangeArrowheads="1"/>
          </p:cNvSpPr>
          <p:nvPr/>
        </p:nvSpPr>
        <p:spPr bwMode="auto">
          <a:xfrm>
            <a:off x="3455988" y="25431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 name="Title 3">
            <a:extLst>
              <a:ext uri="{FF2B5EF4-FFF2-40B4-BE49-F238E27FC236}">
                <a16:creationId xmlns:a16="http://schemas.microsoft.com/office/drawing/2014/main" id="{87C5AAAC-555C-4EC6-9285-B01EF4407470}"/>
              </a:ext>
            </a:extLst>
          </p:cNvPr>
          <p:cNvSpPr>
            <a:spLocks noGrp="1"/>
          </p:cNvSpPr>
          <p:nvPr>
            <p:ph type="title"/>
          </p:nvPr>
        </p:nvSpPr>
        <p:spPr>
          <a:xfrm>
            <a:off x="1167620" y="769130"/>
            <a:ext cx="9861451" cy="508741"/>
          </a:xfrm>
        </p:spPr>
        <p:txBody>
          <a:bodyPr>
            <a:normAutofit fontScale="90000"/>
          </a:bodyPr>
          <a:lstStyle/>
          <a:p>
            <a:r>
              <a:rPr lang="en-US" dirty="0"/>
              <a:t>Most frequently occurring arrests by description</a:t>
            </a:r>
          </a:p>
        </p:txBody>
      </p:sp>
    </p:spTree>
    <p:extLst>
      <p:ext uri="{BB962C8B-B14F-4D97-AF65-F5344CB8AC3E}">
        <p14:creationId xmlns:p14="http://schemas.microsoft.com/office/powerpoint/2010/main" val="7526654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7FA96D-34C1-4711-859D-0960A5BA6497}"/>
              </a:ext>
            </a:extLst>
          </p:cNvPr>
          <p:cNvSpPr>
            <a:spLocks noGrp="1"/>
          </p:cNvSpPr>
          <p:nvPr>
            <p:ph type="title"/>
          </p:nvPr>
        </p:nvSpPr>
        <p:spPr>
          <a:xfrm>
            <a:off x="839788" y="839016"/>
            <a:ext cx="10245554" cy="460260"/>
          </a:xfrm>
        </p:spPr>
        <p:txBody>
          <a:bodyPr>
            <a:noAutofit/>
          </a:bodyPr>
          <a:lstStyle/>
          <a:p>
            <a:pPr algn="ctr"/>
            <a:r>
              <a:rPr lang="en-US" sz="4400" dirty="0"/>
              <a:t>Arrests by Borough</a:t>
            </a:r>
          </a:p>
        </p:txBody>
      </p:sp>
      <p:pic>
        <p:nvPicPr>
          <p:cNvPr id="3" name="Picture 2">
            <a:extLst>
              <a:ext uri="{FF2B5EF4-FFF2-40B4-BE49-F238E27FC236}">
                <a16:creationId xmlns:a16="http://schemas.microsoft.com/office/drawing/2014/main" id="{F5F1DD3E-F0B4-4049-B273-D26EFE24B918}"/>
              </a:ext>
            </a:extLst>
          </p:cNvPr>
          <p:cNvPicPr>
            <a:picLocks noChangeAspect="1"/>
          </p:cNvPicPr>
          <p:nvPr/>
        </p:nvPicPr>
        <p:blipFill>
          <a:blip r:embed="rId3"/>
          <a:stretch>
            <a:fillRect/>
          </a:stretch>
        </p:blipFill>
        <p:spPr>
          <a:xfrm>
            <a:off x="2675499" y="1299276"/>
            <a:ext cx="6574131" cy="4857733"/>
          </a:xfrm>
          <a:prstGeom prst="rect">
            <a:avLst/>
          </a:prstGeom>
        </p:spPr>
      </p:pic>
    </p:spTree>
    <p:extLst>
      <p:ext uri="{BB962C8B-B14F-4D97-AF65-F5344CB8AC3E}">
        <p14:creationId xmlns:p14="http://schemas.microsoft.com/office/powerpoint/2010/main" val="31959572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799CF97C-3E27-4F6F-8D8B-C58C91AA2F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5415" y="928468"/>
            <a:ext cx="9875520" cy="51769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62383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7FA96D-34C1-4711-859D-0960A5BA6497}"/>
              </a:ext>
            </a:extLst>
          </p:cNvPr>
          <p:cNvSpPr>
            <a:spLocks noGrp="1"/>
          </p:cNvSpPr>
          <p:nvPr>
            <p:ph type="title"/>
          </p:nvPr>
        </p:nvSpPr>
        <p:spPr>
          <a:xfrm>
            <a:off x="1093006" y="944165"/>
            <a:ext cx="10245554" cy="460260"/>
          </a:xfrm>
        </p:spPr>
        <p:txBody>
          <a:bodyPr>
            <a:noAutofit/>
          </a:bodyPr>
          <a:lstStyle/>
          <a:p>
            <a:pPr algn="ctr"/>
            <a:r>
              <a:rPr lang="en-US" sz="4400" dirty="0"/>
              <a:t>Arrests by Race &amp; Level of Crime</a:t>
            </a:r>
          </a:p>
        </p:txBody>
      </p:sp>
      <p:pic>
        <p:nvPicPr>
          <p:cNvPr id="4" name="Content Placeholder 4">
            <a:extLst>
              <a:ext uri="{FF2B5EF4-FFF2-40B4-BE49-F238E27FC236}">
                <a16:creationId xmlns:a16="http://schemas.microsoft.com/office/drawing/2014/main" id="{E76DFF9F-42A5-9B49-A607-A8EDD68F4C18}"/>
              </a:ext>
            </a:extLst>
          </p:cNvPr>
          <p:cNvPicPr>
            <a:picLocks noGrp="1" noChangeAspect="1"/>
          </p:cNvPicPr>
          <p:nvPr>
            <p:ph idx="1"/>
          </p:nvPr>
        </p:nvPicPr>
        <p:blipFill>
          <a:blip r:embed="rId3"/>
          <a:stretch>
            <a:fillRect/>
          </a:stretch>
        </p:blipFill>
        <p:spPr>
          <a:xfrm>
            <a:off x="1093006" y="1404425"/>
            <a:ext cx="10005988" cy="4747950"/>
          </a:xfrm>
          <a:prstGeom prst="rect">
            <a:avLst/>
          </a:prstGeom>
        </p:spPr>
      </p:pic>
    </p:spTree>
    <p:extLst>
      <p:ext uri="{BB962C8B-B14F-4D97-AF65-F5344CB8AC3E}">
        <p14:creationId xmlns:p14="http://schemas.microsoft.com/office/powerpoint/2010/main" val="3965732754"/>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314</TotalTime>
  <Words>886</Words>
  <Application>Microsoft Macintosh PowerPoint</Application>
  <PresentationFormat>Widescreen</PresentationFormat>
  <Paragraphs>161</Paragraphs>
  <Slides>24</Slides>
  <Notes>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24</vt:i4>
      </vt:variant>
    </vt:vector>
  </HeadingPairs>
  <TitlesOfParts>
    <vt:vector size="29" baseType="lpstr">
      <vt:lpstr>Arial</vt:lpstr>
      <vt:lpstr>Calibri</vt:lpstr>
      <vt:lpstr>Courier New</vt:lpstr>
      <vt:lpstr>Garamond</vt:lpstr>
      <vt:lpstr>Organic</vt:lpstr>
      <vt:lpstr>The Crime Detectives</vt:lpstr>
      <vt:lpstr>NYPD arrest data Analysis 2019</vt:lpstr>
      <vt:lpstr>NYPD made 213,089 arrests  in 2019</vt:lpstr>
      <vt:lpstr>Principal features for analysis</vt:lpstr>
      <vt:lpstr>Arrests by Level of Crime</vt:lpstr>
      <vt:lpstr>Most frequently occurring arrests by description</vt:lpstr>
      <vt:lpstr>Arrests by Borough</vt:lpstr>
      <vt:lpstr>PowerPoint Presentation</vt:lpstr>
      <vt:lpstr>Arrests by Race &amp; Level of Crime</vt:lpstr>
      <vt:lpstr>Arrests by Gender </vt:lpstr>
      <vt:lpstr>Arrests by Age &amp; Type of Crime </vt:lpstr>
      <vt:lpstr>Arrests by month </vt:lpstr>
      <vt:lpstr>Algorithm to see where crimes occur daily</vt:lpstr>
      <vt:lpstr>One Hot Encoding: Because the numeric columns contain internal NYPD codes and are not measurements, for our model every column is treated as nominal categorical for our classification (i.e: there is no ordering to the values)</vt:lpstr>
      <vt:lpstr>Dummy Classifier   Logistic Classifier</vt:lpstr>
      <vt:lpstr>Grid Search Best Parameters </vt:lpstr>
      <vt:lpstr>Support Vector Machine</vt:lpstr>
      <vt:lpstr>Decision Tree       Random Forest</vt:lpstr>
      <vt:lpstr>Random Forest Feature Importance</vt:lpstr>
      <vt:lpstr>PowerPoint Presentation</vt:lpstr>
      <vt:lpstr>PowerPoint Presentation</vt:lpstr>
      <vt:lpstr>PowerPoint Presentation</vt:lpstr>
      <vt:lpstr>   Project Stats</vt:lpstr>
      <vt:lpstr>Contribution Statistics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Crime Detectives</dc:title>
  <dc:creator> </dc:creator>
  <cp:lastModifiedBy>jabakoy000@citymail.cuny.edu</cp:lastModifiedBy>
  <cp:revision>26</cp:revision>
  <dcterms:created xsi:type="dcterms:W3CDTF">2020-05-09T21:05:02Z</dcterms:created>
  <dcterms:modified xsi:type="dcterms:W3CDTF">2020-05-25T02:47:01Z</dcterms:modified>
</cp:coreProperties>
</file>